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commentAuthors.xml" ContentType="application/vnd.openxmlformats-officedocument.presentationml.commentAuthors+xml"/>
  <Override PartName="/ppt/slideLayouts/slideLayout10.xml" ContentType="application/vnd.openxmlformats-officedocument.presentationml.slideLayout+xml"/>
  <Default Extension="gif" ContentType="image/gif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1"/>
  </p:notesMasterIdLst>
  <p:sldIdLst>
    <p:sldId id="256" r:id="rId2"/>
    <p:sldId id="447" r:id="rId3"/>
    <p:sldId id="450" r:id="rId4"/>
    <p:sldId id="451" r:id="rId5"/>
    <p:sldId id="498" r:id="rId6"/>
    <p:sldId id="499" r:id="rId7"/>
    <p:sldId id="510" r:id="rId8"/>
    <p:sldId id="511" r:id="rId9"/>
    <p:sldId id="512" r:id="rId10"/>
    <p:sldId id="513" r:id="rId11"/>
    <p:sldId id="500" r:id="rId12"/>
    <p:sldId id="501" r:id="rId13"/>
    <p:sldId id="505" r:id="rId14"/>
    <p:sldId id="508" r:id="rId15"/>
    <p:sldId id="502" r:id="rId16"/>
    <p:sldId id="503" r:id="rId17"/>
    <p:sldId id="504" r:id="rId18"/>
    <p:sldId id="507" r:id="rId19"/>
    <p:sldId id="36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Ксения Чебакова" initials="" lastIdx="6" clrIdx="0"/>
  <p:cmAuthor id="1" name="NS" initials="NS" lastIdx="5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 showAnimation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773FA9"/>
    <a:srgbClr val="CC0000"/>
    <a:srgbClr val="5A2BFF"/>
    <a:srgbClr val="4F78F1"/>
    <a:srgbClr val="EEDADD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131" autoAdjust="0"/>
  </p:normalViewPr>
  <p:slideViewPr>
    <p:cSldViewPr snapToObjects="1">
      <p:cViewPr varScale="1">
        <p:scale>
          <a:sx n="105" d="100"/>
          <a:sy n="105" d="100"/>
        </p:scale>
        <p:origin x="-11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notesMaster" Target="notesMasters/notes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ommentAuthors" Target="commentAuthor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9E0B89D-6618-47DE-94DF-E12A3FDA08CA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2C4973E-6F17-4822-8A32-8BE9D44A9420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01506323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973E-6F17-4822-8A32-8BE9D44A9420}" type="slidenum">
              <a:rPr lang="ru-RU" smtClean="0"/>
              <a:pPr/>
              <a:t>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63744593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973E-6F17-4822-8A32-8BE9D44A9420}" type="slidenum">
              <a:rPr lang="ru-RU" smtClean="0"/>
              <a:pPr/>
              <a:t>10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688567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973E-6F17-4822-8A32-8BE9D44A9420}" type="slidenum">
              <a:rPr lang="ru-RU" smtClean="0"/>
              <a:pPr/>
              <a:t>11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688567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973E-6F17-4822-8A32-8BE9D44A9420}" type="slidenum">
              <a:rPr lang="ru-RU" smtClean="0"/>
              <a:pPr/>
              <a:t>12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6885679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973E-6F17-4822-8A32-8BE9D44A9420}" type="slidenum">
              <a:rPr lang="ru-RU" smtClean="0"/>
              <a:pPr/>
              <a:t>13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6885679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973E-6F17-4822-8A32-8BE9D44A9420}" type="slidenum">
              <a:rPr lang="ru-RU" smtClean="0"/>
              <a:pPr/>
              <a:t>14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6885679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973E-6F17-4822-8A32-8BE9D44A9420}" type="slidenum">
              <a:rPr lang="ru-RU" smtClean="0"/>
              <a:pPr/>
              <a:t>15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6885679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973E-6F17-4822-8A32-8BE9D44A9420}" type="slidenum">
              <a:rPr lang="ru-RU" smtClean="0"/>
              <a:pPr/>
              <a:t>16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6885679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973E-6F17-4822-8A32-8BE9D44A9420}" type="slidenum">
              <a:rPr lang="ru-RU" smtClean="0"/>
              <a:pPr/>
              <a:t>17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6885679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973E-6F17-4822-8A32-8BE9D44A9420}" type="slidenum">
              <a:rPr lang="ru-RU" smtClean="0"/>
              <a:pPr/>
              <a:t>18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286885679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973E-6F17-4822-8A32-8BE9D44A9420}" type="slidenum">
              <a:rPr lang="ru-RU" smtClean="0"/>
              <a:pPr/>
              <a:t>19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43786526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973E-6F17-4822-8A32-8BE9D44A9420}" type="slidenum">
              <a:rPr lang="ru-RU" smtClean="0"/>
              <a:pPr/>
              <a:t>2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68856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973E-6F17-4822-8A32-8BE9D44A9420}" type="slidenum">
              <a:rPr lang="ru-RU" smtClean="0"/>
              <a:pPr/>
              <a:t>3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68856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973E-6F17-4822-8A32-8BE9D44A9420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6885679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973E-6F17-4822-8A32-8BE9D44A9420}" type="slidenum">
              <a:rPr lang="ru-RU" smtClean="0"/>
              <a:pPr/>
              <a:t>5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7830016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973E-6F17-4822-8A32-8BE9D44A9420}" type="slidenum">
              <a:rPr lang="ru-RU" smtClean="0"/>
              <a:pPr/>
              <a:t>6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341322756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973E-6F17-4822-8A32-8BE9D44A9420}" type="slidenum">
              <a:rPr lang="ru-RU" smtClean="0"/>
              <a:pPr/>
              <a:t>7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6885679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973E-6F17-4822-8A32-8BE9D44A9420}" type="slidenum">
              <a:rPr lang="ru-RU" smtClean="0"/>
              <a:pPr/>
              <a:t>8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688567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2C4973E-6F17-4822-8A32-8BE9D44A9420}" type="slidenum">
              <a:rPr lang="ru-RU" smtClean="0"/>
              <a:pPr/>
              <a:t>9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28688567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6E36-C00C-4A3C-BEE6-6136130CE138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83045-9E35-42F1-B967-C7E03E365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11340534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6E36-C00C-4A3C-BEE6-6136130CE138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83045-9E35-42F1-B967-C7E03E365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93084770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6E36-C00C-4A3C-BEE6-6136130CE138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83045-9E35-42F1-B967-C7E03E365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8090479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6E36-C00C-4A3C-BEE6-6136130CE138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83045-9E35-42F1-B967-C7E03E365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5044423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6E36-C00C-4A3C-BEE6-6136130CE138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83045-9E35-42F1-B967-C7E03E365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4447281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6E36-C00C-4A3C-BEE6-6136130CE138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83045-9E35-42F1-B967-C7E03E365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7663911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6E36-C00C-4A3C-BEE6-6136130CE138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83045-9E35-42F1-B967-C7E03E365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94336904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6E36-C00C-4A3C-BEE6-6136130CE138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83045-9E35-42F1-B967-C7E03E365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5004702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6E36-C00C-4A3C-BEE6-6136130CE138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83045-9E35-42F1-B967-C7E03E365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413741102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6E36-C00C-4A3C-BEE6-6136130CE138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83045-9E35-42F1-B967-C7E03E365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61956128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3F16E36-C00C-4A3C-BEE6-6136130CE138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8583045-9E35-42F1-B967-C7E03E365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119198946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3F16E36-C00C-4A3C-BEE6-6136130CE138}" type="datetimeFigureOut">
              <a:rPr lang="ru-RU" smtClean="0"/>
              <a:pPr/>
              <a:t>03.06.2018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583045-9E35-42F1-B967-C7E03E365386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6133920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png"/><Relationship Id="rId4" Type="http://schemas.openxmlformats.org/officeDocument/2006/relationships/image" Target="../media/image1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6.png"/><Relationship Id="rId4" Type="http://schemas.openxmlformats.org/officeDocument/2006/relationships/image" Target="../media/image15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gif"/><Relationship Id="rId4" Type="http://schemas.openxmlformats.org/officeDocument/2006/relationships/image" Target="../media/image9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" name="Picture 1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3138" r="2707"/>
          <a:stretch>
            <a:fillRect/>
          </a:stretch>
        </p:blipFill>
        <p:spPr>
          <a:xfrm>
            <a:off x="0" y="1348365"/>
            <a:ext cx="9144000" cy="29718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11560" y="2276872"/>
            <a:ext cx="7772400" cy="3274435"/>
          </a:xfrm>
        </p:spPr>
        <p:txBody>
          <a:bodyPr lIns="0" tIns="0" rIns="0" bIns="0">
            <a:noAutofit/>
          </a:bodyPr>
          <a:lstStyle/>
          <a:p>
            <a:pPr algn="l"/>
            <a:r>
              <a:rPr lang="ru-RU" sz="3600" b="1" dirty="0" smtClean="0">
                <a:solidFill>
                  <a:schemeClr val="bg1"/>
                </a:solidFill>
                <a:latin typeface="Verdana" pitchFamily="34" charset="0"/>
                <a:ea typeface="Verdana" pitchFamily="34" charset="0"/>
                <a:cs typeface="Verdana" pitchFamily="34" charset="0"/>
                <a:sym typeface="Lucida Grande" charset="0"/>
              </a:rPr>
              <a:t>Урок №1</a:t>
            </a:r>
            <a:r>
              <a:rPr lang="en-US" sz="1400" b="1" dirty="0" smtClean="0">
                <a:ea typeface="Lucida Grande" charset="0"/>
                <a:cs typeface="Lucida Grande" charset="0"/>
                <a:sym typeface="Lucida Grande" charset="0"/>
              </a:rPr>
              <a:t/>
            </a:r>
            <a:br>
              <a:rPr lang="en-US" sz="1400" b="1" dirty="0" smtClean="0">
                <a:ea typeface="Lucida Grande" charset="0"/>
                <a:cs typeface="Lucida Grande" charset="0"/>
                <a:sym typeface="Lucida Grande" charset="0"/>
              </a:rPr>
            </a:br>
            <a:r>
              <a:rPr lang="en-US" sz="1400" b="1" dirty="0" smtClean="0">
                <a:ea typeface="Lucida Grande" charset="0"/>
                <a:cs typeface="Lucida Grande" charset="0"/>
                <a:sym typeface="Lucida Grande" charset="0"/>
              </a:rPr>
              <a:t/>
            </a:r>
            <a:br>
              <a:rPr lang="en-US" sz="1400" b="1" dirty="0" smtClean="0">
                <a:ea typeface="Lucida Grande" charset="0"/>
                <a:cs typeface="Lucida Grande" charset="0"/>
                <a:sym typeface="Lucida Grande" charset="0"/>
              </a:rPr>
            </a:br>
            <a:r>
              <a:rPr lang="en-US" sz="1400" b="1" dirty="0" smtClean="0">
                <a:ea typeface="Lucida Grande" charset="0"/>
                <a:cs typeface="Lucida Grande" charset="0"/>
                <a:sym typeface="Lucida Grande" charset="0"/>
              </a:rPr>
              <a:t/>
            </a:r>
            <a:br>
              <a:rPr lang="en-US" sz="1400" b="1" dirty="0" smtClean="0">
                <a:ea typeface="Lucida Grande" charset="0"/>
                <a:cs typeface="Lucida Grande" charset="0"/>
                <a:sym typeface="Lucida Grande" charset="0"/>
              </a:rPr>
            </a:br>
            <a:r>
              <a:rPr lang="en-US" sz="1400" b="1" dirty="0" smtClean="0">
                <a:ea typeface="Lucida Grande" charset="0"/>
                <a:cs typeface="Lucida Grande" charset="0"/>
                <a:sym typeface="Lucida Grande" charset="0"/>
              </a:rPr>
              <a:t/>
            </a:r>
            <a:br>
              <a:rPr lang="en-US" sz="1400" b="1" dirty="0" smtClean="0">
                <a:ea typeface="Lucida Grande" charset="0"/>
                <a:cs typeface="Lucida Grande" charset="0"/>
                <a:sym typeface="Lucida Grande" charset="0"/>
              </a:rPr>
            </a:br>
            <a:r>
              <a:rPr lang="en-US" sz="1400" b="1" dirty="0" smtClean="0">
                <a:ea typeface="Lucida Grande" charset="0"/>
                <a:cs typeface="Lucida Grande" charset="0"/>
                <a:sym typeface="Lucida Grande" charset="0"/>
              </a:rPr>
              <a:t/>
            </a:r>
            <a:br>
              <a:rPr lang="en-US" sz="1400" b="1" dirty="0" smtClean="0">
                <a:ea typeface="Lucida Grande" charset="0"/>
                <a:cs typeface="Lucida Grande" charset="0"/>
                <a:sym typeface="Lucida Grande" charset="0"/>
              </a:rPr>
            </a:br>
            <a:r>
              <a:rPr lang="ru-RU" sz="1400" b="1" dirty="0" smtClean="0">
                <a:ea typeface="Lucida Grande" charset="0"/>
                <a:cs typeface="Lucida Grande" charset="0"/>
                <a:sym typeface="Lucida Grande" charset="0"/>
              </a:rPr>
              <a:t/>
            </a:r>
            <a:br>
              <a:rPr lang="ru-RU" sz="1400" b="1" dirty="0" smtClean="0">
                <a:ea typeface="Lucida Grande" charset="0"/>
                <a:cs typeface="Lucida Grande" charset="0"/>
                <a:sym typeface="Lucida Grande" charset="0"/>
              </a:rPr>
            </a:br>
            <a:r>
              <a:rPr lang="ru-RU" sz="1400" b="1" dirty="0" smtClean="0">
                <a:ea typeface="Lucida Grande" charset="0"/>
                <a:cs typeface="Lucida Grande" charset="0"/>
                <a:sym typeface="Lucida Grande" charset="0"/>
              </a:rPr>
              <a:t/>
            </a:r>
            <a:br>
              <a:rPr lang="ru-RU" sz="1400" b="1" dirty="0" smtClean="0">
                <a:ea typeface="Lucida Grande" charset="0"/>
                <a:cs typeface="Lucida Grande" charset="0"/>
                <a:sym typeface="Lucida Grande" charset="0"/>
              </a:rPr>
            </a:br>
            <a:r>
              <a:rPr lang="ru-RU" sz="2000" dirty="0" smtClean="0">
                <a:latin typeface="Verdana" pitchFamily="34" charset="0"/>
                <a:ea typeface="Verdana" pitchFamily="34" charset="0"/>
                <a:cs typeface="Verdana" pitchFamily="34" charset="0"/>
                <a:sym typeface="Lucida Grande" charset="0"/>
              </a:rPr>
              <a:t>Герасименко Сергей Валерьевич</a:t>
            </a:r>
            <a:r>
              <a:rPr lang="ru-RU" sz="2500" dirty="0" smtClean="0">
                <a:ea typeface="Lucida Grande" charset="0"/>
                <a:cs typeface="Lucida Grande" charset="0"/>
                <a:sym typeface="Lucida Grande" charset="0"/>
              </a:rPr>
              <a:t/>
            </a:r>
            <a:br>
              <a:rPr lang="ru-RU" sz="2500" dirty="0" smtClean="0">
                <a:ea typeface="Lucida Grande" charset="0"/>
                <a:cs typeface="Lucida Grande" charset="0"/>
                <a:sym typeface="Lucida Grande" charset="0"/>
              </a:rPr>
            </a:br>
            <a:endParaRPr lang="ru-RU" sz="25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8266669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Псевдокод. Примеры</a:t>
            </a:r>
            <a:endParaRPr lang="en-US" sz="2000" b="1" dirty="0" smtClean="0">
              <a:solidFill>
                <a:srgbClr val="773FA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20000"/>
          <a:stretch>
            <a:fillRect/>
          </a:stretch>
        </p:blipFill>
        <p:spPr>
          <a:xfrm>
            <a:off x="0" y="0"/>
            <a:ext cx="9144000" cy="304800"/>
          </a:xfrm>
          <a:prstGeom prst="rect">
            <a:avLst/>
          </a:prstGeom>
        </p:spPr>
      </p:pic>
      <p:sp>
        <p:nvSpPr>
          <p:cNvPr id="39" name="Line 13"/>
          <p:cNvSpPr>
            <a:spLocks noChangeShapeType="1"/>
          </p:cNvSpPr>
          <p:nvPr/>
        </p:nvSpPr>
        <p:spPr bwMode="auto">
          <a:xfrm flipV="1">
            <a:off x="251520" y="980728"/>
            <a:ext cx="8676456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63492" name="Picture 4" descr="http://rpp.nashaucheba.ru/pars_docs/refs/2/1087/img23.jpg"/>
          <p:cNvPicPr>
            <a:picLocks noChangeAspect="1" noChangeArrowheads="1"/>
          </p:cNvPicPr>
          <p:nvPr/>
        </p:nvPicPr>
        <p:blipFill>
          <a:blip r:embed="rId4" cstate="print"/>
          <a:srcRect l="30240" t="15161" r="29126" b="6720"/>
          <a:stretch>
            <a:fillRect/>
          </a:stretch>
        </p:blipFill>
        <p:spPr bwMode="auto">
          <a:xfrm>
            <a:off x="5076056" y="1268760"/>
            <a:ext cx="3744416" cy="5398925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63499" name="Picture 11"/>
          <p:cNvPicPr>
            <a:picLocks noChangeAspect="1" noChangeArrowheads="1"/>
          </p:cNvPicPr>
          <p:nvPr/>
        </p:nvPicPr>
        <p:blipFill>
          <a:blip r:embed="rId5" cstate="print"/>
          <a:srcRect l="12201" t="51679" r="65946" b="27192"/>
          <a:stretch>
            <a:fillRect/>
          </a:stretch>
        </p:blipFill>
        <p:spPr bwMode="auto">
          <a:xfrm>
            <a:off x="251520" y="1268760"/>
            <a:ext cx="4468466" cy="345638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Определение и назначение </a:t>
            </a:r>
            <a:r>
              <a:rPr lang="en-US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JavaScript</a:t>
            </a: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20000"/>
          <a:stretch>
            <a:fillRect/>
          </a:stretch>
        </p:blipFill>
        <p:spPr>
          <a:xfrm>
            <a:off x="0" y="0"/>
            <a:ext cx="9144000" cy="304800"/>
          </a:xfrm>
          <a:prstGeom prst="rect">
            <a:avLst/>
          </a:prstGeom>
        </p:spPr>
      </p:pic>
      <p:sp>
        <p:nvSpPr>
          <p:cNvPr id="7" name="Line 13"/>
          <p:cNvSpPr>
            <a:spLocks noChangeShapeType="1"/>
          </p:cNvSpPr>
          <p:nvPr/>
        </p:nvSpPr>
        <p:spPr bwMode="auto">
          <a:xfrm flipV="1">
            <a:off x="251520" y="908720"/>
            <a:ext cx="8676456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251520" y="1484784"/>
            <a:ext cx="8568952" cy="302433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/>
          </a:bodyPr>
          <a:lstStyle/>
          <a:p>
            <a:pPr marL="342900" lvl="0" indent="-342900" algn="just">
              <a:spcBef>
                <a:spcPct val="20000"/>
              </a:spcBef>
              <a:defRPr/>
            </a:pP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en-US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kumimoji="0" lang="ru-RU" sz="2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</a:t>
            </a:r>
            <a:r>
              <a:rPr lang="ru-RU" sz="2000" b="1" dirty="0" err="1" smtClean="0"/>
              <a:t>JavaScript</a:t>
            </a:r>
            <a:r>
              <a:rPr lang="ru-RU" sz="2000" dirty="0" smtClean="0"/>
              <a:t> (иногда просто </a:t>
            </a:r>
            <a:r>
              <a:rPr lang="ru-RU" sz="2000" b="1" dirty="0" smtClean="0"/>
              <a:t>JS</a:t>
            </a:r>
            <a:r>
              <a:rPr lang="ru-RU" sz="2000" dirty="0" smtClean="0"/>
              <a:t>)—это интерпретируемый,</a:t>
            </a:r>
            <a:r>
              <a:rPr lang="en-US" sz="2000" dirty="0" smtClean="0"/>
              <a:t> </a:t>
            </a:r>
            <a:r>
              <a:rPr lang="ru-RU" sz="2000" dirty="0" smtClean="0"/>
              <a:t>объектно-ориентированный, </a:t>
            </a:r>
            <a:r>
              <a:rPr lang="ru-RU" sz="2000" dirty="0" err="1" smtClean="0"/>
              <a:t>кросс-платформенный</a:t>
            </a:r>
            <a:r>
              <a:rPr lang="ru-RU" sz="2000" dirty="0" smtClean="0"/>
              <a:t> язык. Основная цель использования </a:t>
            </a:r>
            <a:r>
              <a:rPr lang="en-US" sz="2000" dirty="0" smtClean="0"/>
              <a:t>JS </a:t>
            </a:r>
            <a:r>
              <a:rPr lang="ru-RU" sz="2000" dirty="0" smtClean="0"/>
              <a:t>– взаимодействие с пользователем, получение от них информации, проверка их действий и реагирование на них. Также </a:t>
            </a:r>
            <a:r>
              <a:rPr lang="en-US" sz="2000" dirty="0" smtClean="0"/>
              <a:t>JS </a:t>
            </a:r>
            <a:r>
              <a:rPr lang="ru-RU" sz="2000" dirty="0" smtClean="0"/>
              <a:t>можно применять для различных трюков – например замена одного изображения другим, когда пользователь наводит на него указатель мыши. Также </a:t>
            </a:r>
            <a:r>
              <a:rPr lang="en-US" sz="2000" dirty="0" err="1" smtClean="0"/>
              <a:t>js</a:t>
            </a:r>
            <a:r>
              <a:rPr lang="en-US" sz="2000" dirty="0" smtClean="0"/>
              <a:t> </a:t>
            </a:r>
            <a:r>
              <a:rPr lang="ru-RU" sz="2000" dirty="0" smtClean="0"/>
              <a:t>необходим для отображения всплывающих окон, асинхронного обращения к серверу и т.д.</a:t>
            </a:r>
            <a:endParaRPr kumimoji="0" lang="ru-RU" sz="20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Вставка сценария </a:t>
            </a:r>
            <a:r>
              <a:rPr lang="en-US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JS </a:t>
            </a:r>
            <a:r>
              <a:rPr lang="ru-RU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в код страницы </a:t>
            </a:r>
            <a:r>
              <a:rPr lang="en-US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HTML</a:t>
            </a: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20000"/>
          <a:stretch>
            <a:fillRect/>
          </a:stretch>
        </p:blipFill>
        <p:spPr>
          <a:xfrm>
            <a:off x="0" y="0"/>
            <a:ext cx="9144000" cy="304800"/>
          </a:xfrm>
          <a:prstGeom prst="rect">
            <a:avLst/>
          </a:prstGeom>
        </p:spPr>
      </p:pic>
      <p:sp>
        <p:nvSpPr>
          <p:cNvPr id="7" name="Line 13"/>
          <p:cNvSpPr>
            <a:spLocks noChangeShapeType="1"/>
          </p:cNvSpPr>
          <p:nvPr/>
        </p:nvSpPr>
        <p:spPr bwMode="auto">
          <a:xfrm flipV="1">
            <a:off x="251520" y="908720"/>
            <a:ext cx="8676456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611560" y="1484784"/>
            <a:ext cx="8229600" cy="180020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 lnSpcReduction="10000"/>
          </a:bodyPr>
          <a:lstStyle/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ru-RU" sz="32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dk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   </a:t>
            </a:r>
            <a:r>
              <a:rPr lang="ru-RU" sz="3200" dirty="0" smtClean="0"/>
              <a:t>Вставка кода </a:t>
            </a:r>
            <a:r>
              <a:rPr lang="en-US" sz="3200" dirty="0" smtClean="0"/>
              <a:t>JS </a:t>
            </a:r>
            <a:r>
              <a:rPr lang="ru-RU" sz="3200" dirty="0" smtClean="0"/>
              <a:t>в </a:t>
            </a:r>
            <a:r>
              <a:rPr lang="ru-RU" sz="3200" dirty="0" err="1" smtClean="0"/>
              <a:t>вэб-страницу</a:t>
            </a:r>
            <a:r>
              <a:rPr lang="ru-RU" sz="3200" dirty="0" smtClean="0"/>
              <a:t> во многом схожа со вставкой </a:t>
            </a:r>
            <a:r>
              <a:rPr lang="en-US" sz="3200" dirty="0" smtClean="0"/>
              <a:t>HTML </a:t>
            </a:r>
            <a:r>
              <a:rPr lang="ru-RU" sz="3200" dirty="0" smtClean="0"/>
              <a:t>содержимого. Сценарий (программа) на </a:t>
            </a:r>
            <a:r>
              <a:rPr lang="en-US" sz="3200" dirty="0" smtClean="0"/>
              <a:t>JS </a:t>
            </a:r>
            <a:r>
              <a:rPr lang="ru-RU" sz="3200" dirty="0" smtClean="0"/>
              <a:t>должен содержаться внутри тэгов</a:t>
            </a:r>
            <a:r>
              <a:rPr lang="en-US" sz="3200" dirty="0" smtClean="0"/>
              <a:t>:</a:t>
            </a:r>
            <a:endParaRPr kumimoji="0" lang="ru-RU" sz="3200" b="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1835696" y="3573016"/>
            <a:ext cx="5616624" cy="1569660"/>
          </a:xfrm>
          <a:prstGeom prst="rect">
            <a:avLst/>
          </a:prstGeom>
        </p:spPr>
        <p:style>
          <a:lnRef idx="0">
            <a:schemeClr val="accent5"/>
          </a:lnRef>
          <a:fillRef idx="3">
            <a:schemeClr val="accent5"/>
          </a:fillRef>
          <a:effectRef idx="3">
            <a:schemeClr val="accent5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en-US" sz="3200" b="1" dirty="0" smtClean="0"/>
              <a:t>&lt;script&gt;</a:t>
            </a:r>
          </a:p>
          <a:p>
            <a:r>
              <a:rPr lang="ru-RU" sz="3200" b="1" dirty="0" smtClean="0"/>
              <a:t>         //Код программы</a:t>
            </a:r>
            <a:endParaRPr lang="en-US" sz="3200" b="1" dirty="0" smtClean="0"/>
          </a:p>
          <a:p>
            <a:r>
              <a:rPr lang="en-US" sz="3200" b="1" dirty="0" smtClean="0"/>
              <a:t>&lt;/script&gt;</a:t>
            </a:r>
            <a:endParaRPr lang="ru-RU" sz="3200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4072" y="5733256"/>
            <a:ext cx="8873904" cy="369332"/>
          </a:xfrm>
          <a:prstGeom prst="rect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wrap="square" rtlCol="0">
            <a:spAutoFit/>
          </a:bodyPr>
          <a:lstStyle/>
          <a:p>
            <a:r>
              <a:rPr lang="ru-RU" b="1" dirty="0" smtClean="0"/>
              <a:t>Код </a:t>
            </a:r>
            <a:r>
              <a:rPr lang="en-US" b="1" dirty="0" smtClean="0"/>
              <a:t> JS </a:t>
            </a:r>
            <a:r>
              <a:rPr lang="ru-RU" b="1" dirty="0" smtClean="0"/>
              <a:t>может быть заключен внутри тэгов </a:t>
            </a:r>
            <a:r>
              <a:rPr lang="en-US" b="1" dirty="0" smtClean="0"/>
              <a:t>&lt;head&gt;&lt;/head&gt; </a:t>
            </a:r>
            <a:r>
              <a:rPr lang="ru-RU" b="1" dirty="0" smtClean="0"/>
              <a:t>либо внутри </a:t>
            </a:r>
            <a:r>
              <a:rPr lang="en-US" b="1" dirty="0" smtClean="0"/>
              <a:t>&lt;body&gt;&lt;/body&gt;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Переменные в </a:t>
            </a:r>
            <a:r>
              <a:rPr lang="en-US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JS</a:t>
            </a: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20000"/>
          <a:stretch>
            <a:fillRect/>
          </a:stretch>
        </p:blipFill>
        <p:spPr>
          <a:xfrm>
            <a:off x="0" y="0"/>
            <a:ext cx="9144000" cy="304800"/>
          </a:xfrm>
          <a:prstGeom prst="rect">
            <a:avLst/>
          </a:prstGeom>
        </p:spPr>
      </p:pic>
      <p:sp>
        <p:nvSpPr>
          <p:cNvPr id="7" name="Line 13"/>
          <p:cNvSpPr>
            <a:spLocks noChangeShapeType="1"/>
          </p:cNvSpPr>
          <p:nvPr/>
        </p:nvSpPr>
        <p:spPr bwMode="auto">
          <a:xfrm flipV="1">
            <a:off x="251520" y="908720"/>
            <a:ext cx="8676456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50" name="Picture 2" descr="C:\Users\Сергей\YandexDisk\Скриншоты\2014-11-19 11-21-28 Скриншот экран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181" y="1700808"/>
            <a:ext cx="8577795" cy="2160240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JS </a:t>
            </a:r>
            <a:r>
              <a:rPr lang="ru-RU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функция </a:t>
            </a:r>
            <a:r>
              <a:rPr lang="en-US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alert() </a:t>
            </a:r>
            <a:r>
              <a:rPr lang="ru-RU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и </a:t>
            </a:r>
            <a:r>
              <a:rPr lang="en-US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prompt()</a:t>
            </a: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20000"/>
          <a:stretch>
            <a:fillRect/>
          </a:stretch>
        </p:blipFill>
        <p:spPr>
          <a:xfrm>
            <a:off x="0" y="0"/>
            <a:ext cx="9144000" cy="304800"/>
          </a:xfrm>
          <a:prstGeom prst="rect">
            <a:avLst/>
          </a:prstGeom>
        </p:spPr>
      </p:pic>
      <p:sp>
        <p:nvSpPr>
          <p:cNvPr id="7" name="Line 13"/>
          <p:cNvSpPr>
            <a:spLocks noChangeShapeType="1"/>
          </p:cNvSpPr>
          <p:nvPr/>
        </p:nvSpPr>
        <p:spPr bwMode="auto">
          <a:xfrm flipV="1">
            <a:off x="251520" y="908720"/>
            <a:ext cx="8676456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376109" y="1484784"/>
            <a:ext cx="8444363" cy="1440160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85000" lnSpcReduction="20000"/>
          </a:bodyPr>
          <a:lstStyle/>
          <a:p>
            <a:pPr marL="342900" lvl="0" indent="-342900" algn="just">
              <a:spcBef>
                <a:spcPct val="20000"/>
              </a:spcBef>
              <a:defRPr/>
            </a:pPr>
            <a:r>
              <a:rPr lang="ru-RU" sz="3200" dirty="0" smtClean="0"/>
              <a:t>   Функция </a:t>
            </a:r>
            <a:r>
              <a:rPr lang="en-US" sz="3200" dirty="0" smtClean="0"/>
              <a:t>alert() </a:t>
            </a:r>
            <a:r>
              <a:rPr lang="ru-RU" sz="3200" dirty="0" smtClean="0"/>
              <a:t>выводит модальное окно с сообщением. Посетитель не сможет продолжить работу, пока не нажмет на кнопку "ОК" в модальном окне</a:t>
            </a:r>
            <a:r>
              <a:rPr lang="en-US" sz="3200" dirty="0" smtClean="0"/>
              <a:t>: </a:t>
            </a:r>
            <a:r>
              <a:rPr lang="en-US" sz="3200" b="1" dirty="0" smtClean="0"/>
              <a:t>alert(“</a:t>
            </a:r>
            <a:r>
              <a:rPr lang="ru-RU" sz="3200" b="1" dirty="0" smtClean="0"/>
              <a:t>Сообщение для пользователя</a:t>
            </a:r>
            <a:r>
              <a:rPr lang="en-US" sz="3200" b="1" dirty="0" smtClean="0"/>
              <a:t>”</a:t>
            </a:r>
            <a:r>
              <a:rPr lang="ru-RU" sz="3200" b="1" dirty="0" smtClean="0"/>
              <a:t>)</a:t>
            </a:r>
            <a:r>
              <a:rPr lang="en-US" sz="3200" b="1" dirty="0" smtClean="0"/>
              <a:t>;</a:t>
            </a:r>
            <a:endParaRPr kumimoji="0" lang="ru-RU" sz="3200" b="1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76109" y="3343924"/>
            <a:ext cx="8444363" cy="267765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Функция </a:t>
            </a:r>
            <a:r>
              <a:rPr lang="en-US" sz="2400" b="1" dirty="0" smtClean="0"/>
              <a:t>prompt</a:t>
            </a:r>
            <a:r>
              <a:rPr lang="ru-RU" sz="2400" b="1" dirty="0" smtClean="0"/>
              <a:t>(</a:t>
            </a:r>
            <a:r>
              <a:rPr lang="en-US" sz="2400" b="1" dirty="0" smtClean="0"/>
              <a:t>title, default</a:t>
            </a:r>
            <a:r>
              <a:rPr lang="ru-RU" sz="2400" b="1" dirty="0" smtClean="0"/>
              <a:t>)</a:t>
            </a:r>
            <a:r>
              <a:rPr lang="en-US" sz="2400" dirty="0" smtClean="0"/>
              <a:t>  </a:t>
            </a:r>
            <a:r>
              <a:rPr lang="ru-RU" sz="2400" dirty="0" smtClean="0"/>
              <a:t>выводит модальное окно с заголовком </a:t>
            </a:r>
            <a:r>
              <a:rPr lang="en-US" sz="2400" dirty="0" smtClean="0"/>
              <a:t>title</a:t>
            </a:r>
            <a:r>
              <a:rPr lang="ru-RU" sz="2400" dirty="0" smtClean="0"/>
              <a:t>, полем</a:t>
            </a:r>
            <a:r>
              <a:rPr lang="en-US" sz="2400" dirty="0" smtClean="0"/>
              <a:t> </a:t>
            </a:r>
            <a:r>
              <a:rPr lang="ru-RU" sz="2400" dirty="0" smtClean="0"/>
              <a:t>для ввода текста, заполненным строкой по умолчанию </a:t>
            </a:r>
            <a:r>
              <a:rPr lang="en-US" sz="2400" dirty="0" smtClean="0"/>
              <a:t>default </a:t>
            </a:r>
            <a:r>
              <a:rPr lang="ru-RU" sz="2400" dirty="0" smtClean="0"/>
              <a:t>и кнопками </a:t>
            </a:r>
            <a:r>
              <a:rPr lang="en-US" sz="2400" dirty="0" smtClean="0"/>
              <a:t>OK/CANCEL. </a:t>
            </a:r>
            <a:r>
              <a:rPr lang="ru-RU" sz="2400" dirty="0" smtClean="0"/>
              <a:t>Пользователь должен либо что-то ввести и нажать OK, либо отменить ввод кликом на CANCEL или нажатием ESC на клавиатуре.</a:t>
            </a:r>
            <a:r>
              <a:rPr lang="en-US" sz="2400" dirty="0" smtClean="0"/>
              <a:t> </a:t>
            </a:r>
            <a:r>
              <a:rPr lang="ru-RU" sz="2400" b="1" dirty="0" smtClean="0"/>
              <a:t>Вызов </a:t>
            </a:r>
            <a:r>
              <a:rPr lang="ru-RU" sz="2400" b="1" dirty="0" err="1" smtClean="0"/>
              <a:t>prompt</a:t>
            </a:r>
            <a:r>
              <a:rPr lang="ru-RU" sz="2400" b="1" dirty="0" smtClean="0"/>
              <a:t> возвращает то, что ввел посетитель - строку или специальное значение </a:t>
            </a:r>
            <a:r>
              <a:rPr lang="ru-RU" sz="2400" b="1" dirty="0" err="1" smtClean="0"/>
              <a:t>null</a:t>
            </a:r>
            <a:r>
              <a:rPr lang="ru-RU" sz="2400" b="1" dirty="0" smtClean="0"/>
              <a:t>, если ввод отменен.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Типы данных в </a:t>
            </a:r>
            <a:r>
              <a:rPr lang="en-US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JS</a:t>
            </a: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20000"/>
          <a:stretch>
            <a:fillRect/>
          </a:stretch>
        </p:blipFill>
        <p:spPr>
          <a:xfrm>
            <a:off x="0" y="0"/>
            <a:ext cx="9144000" cy="304800"/>
          </a:xfrm>
          <a:prstGeom prst="rect">
            <a:avLst/>
          </a:prstGeom>
        </p:spPr>
      </p:pic>
      <p:sp>
        <p:nvSpPr>
          <p:cNvPr id="7" name="Line 13"/>
          <p:cNvSpPr>
            <a:spLocks noChangeShapeType="1"/>
          </p:cNvSpPr>
          <p:nvPr/>
        </p:nvSpPr>
        <p:spPr bwMode="auto">
          <a:xfrm flipV="1">
            <a:off x="251520" y="908720"/>
            <a:ext cx="8676456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2770" name="Picture 2" descr="C:\Users\Сергей\YandexDisk\Скриншоты\2014-11-19 11-39-26 Скриншот экран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124744"/>
            <a:ext cx="7999434" cy="2448272"/>
          </a:xfrm>
          <a:prstGeom prst="rect">
            <a:avLst/>
          </a:prstGeom>
          <a:noFill/>
        </p:spPr>
      </p:pic>
      <p:pic>
        <p:nvPicPr>
          <p:cNvPr id="32771" name="Picture 3" descr="C:\Users\Сергей\YandexDisk\Скриншоты\2014-11-19 11-40-21 Скриншот экрана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7544" y="4221088"/>
            <a:ext cx="6048672" cy="134216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Типы данных в </a:t>
            </a:r>
            <a:r>
              <a:rPr lang="en-US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JS</a:t>
            </a: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20000"/>
          <a:stretch>
            <a:fillRect/>
          </a:stretch>
        </p:blipFill>
        <p:spPr>
          <a:xfrm>
            <a:off x="0" y="0"/>
            <a:ext cx="9144000" cy="304800"/>
          </a:xfrm>
          <a:prstGeom prst="rect">
            <a:avLst/>
          </a:prstGeom>
        </p:spPr>
      </p:pic>
      <p:sp>
        <p:nvSpPr>
          <p:cNvPr id="7" name="Line 13"/>
          <p:cNvSpPr>
            <a:spLocks noChangeShapeType="1"/>
          </p:cNvSpPr>
          <p:nvPr/>
        </p:nvSpPr>
        <p:spPr bwMode="auto">
          <a:xfrm flipV="1">
            <a:off x="251520" y="908720"/>
            <a:ext cx="8676456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33794" name="Picture 2" descr="C:\Users\Сергей\YandexDisk\Скриншоты\2014-11-19 11-41-40 Скриншот экран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47664" y="1052736"/>
            <a:ext cx="5979567" cy="5479075"/>
          </a:xfrm>
          <a:prstGeom prst="rect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  <p:sp>
        <p:nvSpPr>
          <p:cNvPr id="10" name="TextBox 9"/>
          <p:cNvSpPr txBox="1"/>
          <p:nvPr/>
        </p:nvSpPr>
        <p:spPr>
          <a:xfrm>
            <a:off x="1979712" y="5229201"/>
            <a:ext cx="1152128" cy="276999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ru-RU" sz="1200" dirty="0" smtClean="0"/>
              <a:t>Пример</a:t>
            </a:r>
            <a:endParaRPr lang="ru-RU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Строковые данные</a:t>
            </a:r>
            <a:endParaRPr lang="en-US" sz="2000" b="1" dirty="0" smtClean="0">
              <a:solidFill>
                <a:srgbClr val="773FA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20000"/>
          <a:stretch>
            <a:fillRect/>
          </a:stretch>
        </p:blipFill>
        <p:spPr>
          <a:xfrm>
            <a:off x="0" y="0"/>
            <a:ext cx="9144000" cy="304800"/>
          </a:xfrm>
          <a:prstGeom prst="rect">
            <a:avLst/>
          </a:prstGeom>
        </p:spPr>
      </p:pic>
      <p:sp>
        <p:nvSpPr>
          <p:cNvPr id="7" name="Line 13"/>
          <p:cNvSpPr>
            <a:spLocks noChangeShapeType="1"/>
          </p:cNvSpPr>
          <p:nvPr/>
        </p:nvSpPr>
        <p:spPr bwMode="auto">
          <a:xfrm flipV="1">
            <a:off x="251520" y="908720"/>
            <a:ext cx="8676456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9" name="Содержимое 2"/>
          <p:cNvSpPr txBox="1">
            <a:spLocks/>
          </p:cNvSpPr>
          <p:nvPr/>
        </p:nvSpPr>
        <p:spPr>
          <a:xfrm>
            <a:off x="698376" y="1196752"/>
            <a:ext cx="8229600" cy="194421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vert="horz" lIns="91440" tIns="45720" rIns="91440" bIns="45720" rtlCol="0">
            <a:normAutofit fontScale="92500"/>
          </a:bodyPr>
          <a:lstStyle/>
          <a:p>
            <a:pPr marL="342900" indent="-342900" algn="just">
              <a:spcBef>
                <a:spcPct val="20000"/>
              </a:spcBef>
              <a:defRPr/>
            </a:pPr>
            <a:r>
              <a:rPr lang="ru-RU" sz="2400" dirty="0" smtClean="0"/>
              <a:t>   </a:t>
            </a:r>
            <a:r>
              <a:rPr lang="en-US" sz="2400" dirty="0" smtClean="0"/>
              <a:t>  </a:t>
            </a:r>
            <a:r>
              <a:rPr lang="ru-RU" sz="2500" dirty="0" smtClean="0"/>
              <a:t>Строковые данные в </a:t>
            </a:r>
            <a:r>
              <a:rPr lang="en-US" sz="2500" dirty="0" smtClean="0"/>
              <a:t>JS</a:t>
            </a:r>
            <a:r>
              <a:rPr lang="ru-RU" sz="2500" dirty="0" smtClean="0"/>
              <a:t> должны содержаться либо</a:t>
            </a:r>
            <a:r>
              <a:rPr lang="en-US" sz="2500" dirty="0" smtClean="0"/>
              <a:t> </a:t>
            </a:r>
            <a:r>
              <a:rPr lang="ru-RU" sz="2500" dirty="0" smtClean="0"/>
              <a:t>в одинарных либо в двойных кавычках. Если символ «</a:t>
            </a:r>
            <a:r>
              <a:rPr lang="en-US" sz="2500" dirty="0" smtClean="0"/>
              <a:t>”</a:t>
            </a:r>
            <a:r>
              <a:rPr lang="ru-RU" sz="2500" dirty="0" smtClean="0"/>
              <a:t>»</a:t>
            </a:r>
            <a:r>
              <a:rPr lang="en-US" sz="2500" dirty="0" smtClean="0"/>
              <a:t> </a:t>
            </a:r>
            <a:r>
              <a:rPr lang="ru-RU" sz="2500" dirty="0" smtClean="0"/>
              <a:t>или «</a:t>
            </a:r>
            <a:r>
              <a:rPr lang="en-US" sz="2500" dirty="0" smtClean="0"/>
              <a:t>’</a:t>
            </a:r>
            <a:r>
              <a:rPr lang="ru-RU" sz="2500" dirty="0" smtClean="0"/>
              <a:t>»</a:t>
            </a:r>
            <a:r>
              <a:rPr lang="en-US" sz="2500" dirty="0" smtClean="0"/>
              <a:t> </a:t>
            </a:r>
            <a:r>
              <a:rPr lang="ru-RU" sz="2500" dirty="0" smtClean="0"/>
              <a:t>является частью строки то его необходимо экранировать с использованием управляющего оператора </a:t>
            </a:r>
            <a:r>
              <a:rPr lang="ru-RU" sz="2500" b="1" dirty="0" smtClean="0"/>
              <a:t>«\»</a:t>
            </a:r>
            <a:r>
              <a:rPr lang="en-US" sz="2500" dirty="0" smtClean="0"/>
              <a:t>. </a:t>
            </a:r>
            <a:r>
              <a:rPr lang="ru-RU" sz="2500" dirty="0" smtClean="0"/>
              <a:t>А для конкатенации строк используется оператор «</a:t>
            </a:r>
            <a:r>
              <a:rPr lang="en-US" sz="2500" b="1" dirty="0" smtClean="0"/>
              <a:t>+</a:t>
            </a:r>
            <a:r>
              <a:rPr lang="ru-RU" sz="2500" dirty="0" smtClean="0"/>
              <a:t>»</a:t>
            </a:r>
          </a:p>
          <a:p>
            <a:pPr marL="342900" marR="0" lvl="0" indent="-342900" algn="just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endParaRPr kumimoji="0" lang="ru-RU" sz="2400" i="0" u="none" strike="noStrike" kern="1200" cap="none" spc="0" normalizeH="0" baseline="0" noProof="0" dirty="0">
              <a:ln>
                <a:noFill/>
              </a:ln>
              <a:solidFill>
                <a:schemeClr val="dk1"/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 descr="C:\Users\Сергей\YandexDisk\Скриншоты\2014-11-19 11-18-46 Скриншот экрана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763688" y="3284984"/>
            <a:ext cx="5829300" cy="31146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Арифметические операторы в </a:t>
            </a:r>
            <a:r>
              <a:rPr lang="en-US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JS</a:t>
            </a: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 b="-20000"/>
          <a:stretch>
            <a:fillRect/>
          </a:stretch>
        </p:blipFill>
        <p:spPr>
          <a:xfrm>
            <a:off x="0" y="0"/>
            <a:ext cx="9144000" cy="304800"/>
          </a:xfrm>
          <a:prstGeom prst="rect">
            <a:avLst/>
          </a:prstGeom>
        </p:spPr>
      </p:pic>
      <p:sp>
        <p:nvSpPr>
          <p:cNvPr id="39" name="Line 13"/>
          <p:cNvSpPr>
            <a:spLocks noChangeShapeType="1"/>
          </p:cNvSpPr>
          <p:nvPr/>
        </p:nvSpPr>
        <p:spPr bwMode="auto">
          <a:xfrm flipV="1">
            <a:off x="251520" y="980728"/>
            <a:ext cx="8676456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7" name="Picture 2" descr="C:\Users\Серега\Desktop\j7.pn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5536" y="1844824"/>
            <a:ext cx="8411430" cy="32667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l="3138" r="7414"/>
          <a:stretch>
            <a:fillRect/>
          </a:stretch>
        </p:blipFill>
        <p:spPr>
          <a:xfrm>
            <a:off x="0" y="1348365"/>
            <a:ext cx="8686800" cy="2971800"/>
          </a:xfrm>
          <a:prstGeom prst="rect">
            <a:avLst/>
          </a:prstGeom>
        </p:spPr>
      </p:pic>
      <p:sp>
        <p:nvSpPr>
          <p:cNvPr id="10" name="Заголовок 1"/>
          <p:cNvSpPr txBox="1">
            <a:spLocks/>
          </p:cNvSpPr>
          <p:nvPr/>
        </p:nvSpPr>
        <p:spPr>
          <a:xfrm>
            <a:off x="609600" y="1752600"/>
            <a:ext cx="7772400" cy="990599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/>
          <a:p>
            <a:pPr lvl="0">
              <a:spcBef>
                <a:spcPct val="0"/>
              </a:spcBef>
            </a:pPr>
            <a:r>
              <a:rPr lang="ru-RU" sz="3200" b="1" noProof="0" dirty="0" smtClean="0">
                <a:solidFill>
                  <a:srgbClr val="FFFFFF"/>
                </a:solidFill>
                <a:ea typeface="+mj-ea"/>
                <a:cs typeface="+mj-cs"/>
                <a:sym typeface="Lucida Grande" charset="0"/>
              </a:rPr>
              <a:t>Благодарю за внимание!</a:t>
            </a:r>
            <a:endParaRPr kumimoji="0" lang="ru-RU" sz="2500" b="0" i="0" u="none" strike="noStrike" kern="1200" cap="none" spc="0" normalizeH="0" baseline="0" noProof="0" dirty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72838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Процесс создания сайта</a:t>
            </a:r>
            <a:endParaRPr lang="en-US" sz="2000" b="1" dirty="0" smtClean="0">
              <a:solidFill>
                <a:srgbClr val="773FA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20000"/>
          <a:stretch>
            <a:fillRect/>
          </a:stretch>
        </p:blipFill>
        <p:spPr>
          <a:xfrm>
            <a:off x="0" y="0"/>
            <a:ext cx="9144000" cy="304800"/>
          </a:xfrm>
          <a:prstGeom prst="rect">
            <a:avLst/>
          </a:prstGeom>
        </p:spPr>
      </p:pic>
      <p:sp>
        <p:nvSpPr>
          <p:cNvPr id="39" name="Line 13"/>
          <p:cNvSpPr>
            <a:spLocks noChangeShapeType="1"/>
          </p:cNvSpPr>
          <p:nvPr/>
        </p:nvSpPr>
        <p:spPr bwMode="auto">
          <a:xfrm flipV="1">
            <a:off x="251520" y="980728"/>
            <a:ext cx="8676456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77154" name="Picture 2"/>
          <p:cNvPicPr>
            <a:picLocks noChangeAspect="1" noChangeArrowheads="1"/>
          </p:cNvPicPr>
          <p:nvPr/>
        </p:nvPicPr>
        <p:blipFill>
          <a:blip r:embed="rId4" cstate="print"/>
          <a:srcRect l="9838" t="33960" r="40550" b="29864"/>
          <a:stretch>
            <a:fillRect/>
          </a:stretch>
        </p:blipFill>
        <p:spPr bwMode="auto">
          <a:xfrm>
            <a:off x="755575" y="1556792"/>
            <a:ext cx="7159653" cy="417646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Структура сайта</a:t>
            </a:r>
            <a:endParaRPr lang="en-US" sz="2000" b="1" dirty="0" smtClean="0">
              <a:solidFill>
                <a:srgbClr val="773FA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20000"/>
          <a:stretch>
            <a:fillRect/>
          </a:stretch>
        </p:blipFill>
        <p:spPr>
          <a:xfrm>
            <a:off x="0" y="0"/>
            <a:ext cx="9144000" cy="304800"/>
          </a:xfrm>
          <a:prstGeom prst="rect">
            <a:avLst/>
          </a:prstGeom>
        </p:spPr>
      </p:pic>
      <p:sp>
        <p:nvSpPr>
          <p:cNvPr id="39" name="Line 13"/>
          <p:cNvSpPr>
            <a:spLocks noChangeShapeType="1"/>
          </p:cNvSpPr>
          <p:nvPr/>
        </p:nvSpPr>
        <p:spPr bwMode="auto">
          <a:xfrm flipV="1">
            <a:off x="251520" y="980728"/>
            <a:ext cx="8676456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83298" name="Picture 2"/>
          <p:cNvPicPr>
            <a:picLocks noChangeAspect="1" noChangeArrowheads="1"/>
          </p:cNvPicPr>
          <p:nvPr/>
        </p:nvPicPr>
        <p:blipFill>
          <a:blip r:embed="rId4" cstate="print"/>
          <a:srcRect l="7678" t="14765" r="25291" b="39462"/>
          <a:stretch>
            <a:fillRect/>
          </a:stretch>
        </p:blipFill>
        <p:spPr bwMode="auto">
          <a:xfrm>
            <a:off x="395536" y="1556792"/>
            <a:ext cx="8172400" cy="4464496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Шаблон сайта</a:t>
            </a:r>
            <a:endParaRPr lang="en-US" sz="2000" b="1" dirty="0" smtClean="0">
              <a:solidFill>
                <a:srgbClr val="773FA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20000"/>
          <a:stretch>
            <a:fillRect/>
          </a:stretch>
        </p:blipFill>
        <p:spPr>
          <a:xfrm>
            <a:off x="0" y="0"/>
            <a:ext cx="9144000" cy="304800"/>
          </a:xfrm>
          <a:prstGeom prst="rect">
            <a:avLst/>
          </a:prstGeom>
        </p:spPr>
      </p:pic>
      <p:sp>
        <p:nvSpPr>
          <p:cNvPr id="39" name="Line 13"/>
          <p:cNvSpPr>
            <a:spLocks noChangeShapeType="1"/>
          </p:cNvSpPr>
          <p:nvPr/>
        </p:nvSpPr>
        <p:spPr bwMode="auto">
          <a:xfrm flipV="1">
            <a:off x="251520" y="980728"/>
            <a:ext cx="8676456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85346" name="Picture 2" descr="http://www.sevelweb.ru/wp-content/uploads/2013/11/struktura-sait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1412776"/>
            <a:ext cx="6912768" cy="48389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Серверные и клиентские языки программирования</a:t>
            </a:r>
            <a:endParaRPr lang="en-US" sz="2000" b="1" dirty="0" smtClean="0">
              <a:solidFill>
                <a:srgbClr val="773FA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20000"/>
          <a:stretch>
            <a:fillRect/>
          </a:stretch>
        </p:blipFill>
        <p:spPr>
          <a:xfrm>
            <a:off x="0" y="0"/>
            <a:ext cx="9144000" cy="304800"/>
          </a:xfrm>
          <a:prstGeom prst="rect">
            <a:avLst/>
          </a:prstGeom>
        </p:spPr>
      </p:pic>
      <p:sp>
        <p:nvSpPr>
          <p:cNvPr id="39" name="Line 13"/>
          <p:cNvSpPr>
            <a:spLocks noChangeShapeType="1"/>
          </p:cNvSpPr>
          <p:nvPr/>
        </p:nvSpPr>
        <p:spPr bwMode="auto">
          <a:xfrm flipV="1">
            <a:off x="251520" y="980728"/>
            <a:ext cx="8676456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9517" y="1556792"/>
            <a:ext cx="8340955" cy="440011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  <p:extLst>
      <p:ext uri="{BB962C8B-B14F-4D97-AF65-F5344CB8AC3E}">
        <p14:creationId xmlns="" xmlns:p14="http://schemas.microsoft.com/office/powerpoint/2010/main" val="40784919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Компилируемые и интерпретируемые языки </a:t>
            </a:r>
            <a:r>
              <a:rPr lang="ru-RU" sz="2000" b="1" dirty="0" err="1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прогр-я</a:t>
            </a:r>
            <a:endParaRPr lang="en-US" sz="2000" b="1" dirty="0" smtClean="0">
              <a:solidFill>
                <a:srgbClr val="773FA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20000"/>
          <a:stretch>
            <a:fillRect/>
          </a:stretch>
        </p:blipFill>
        <p:spPr>
          <a:xfrm>
            <a:off x="0" y="0"/>
            <a:ext cx="9144000" cy="304800"/>
          </a:xfrm>
          <a:prstGeom prst="rect">
            <a:avLst/>
          </a:prstGeom>
        </p:spPr>
      </p:pic>
      <p:sp>
        <p:nvSpPr>
          <p:cNvPr id="39" name="Line 13"/>
          <p:cNvSpPr>
            <a:spLocks noChangeShapeType="1"/>
          </p:cNvSpPr>
          <p:nvPr/>
        </p:nvSpPr>
        <p:spPr bwMode="auto">
          <a:xfrm flipV="1">
            <a:off x="251520" y="980728"/>
            <a:ext cx="8676456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2051" name="Picture 3" descr="F:\Новая папка\2014-07-19 16-48-07 Скриншот экрана.png"/>
          <p:cNvPicPr>
            <a:picLocks noChangeAspect="1" noChangeArrowheads="1"/>
          </p:cNvPicPr>
          <p:nvPr/>
        </p:nvPicPr>
        <p:blipFill>
          <a:blip r:embed="rId4" cstate="print"/>
          <a:srcRect t="15844"/>
          <a:stretch>
            <a:fillRect/>
          </a:stretch>
        </p:blipFill>
        <p:spPr bwMode="auto">
          <a:xfrm>
            <a:off x="395536" y="1556792"/>
            <a:ext cx="8271534" cy="446449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</p:pic>
    </p:spTree>
    <p:extLst>
      <p:ext uri="{BB962C8B-B14F-4D97-AF65-F5344CB8AC3E}">
        <p14:creationId xmlns="" xmlns:p14="http://schemas.microsoft.com/office/powerpoint/2010/main" val="679531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Алгоритм</a:t>
            </a:r>
            <a:endParaRPr lang="en-US" sz="2000" b="1" dirty="0" smtClean="0">
              <a:solidFill>
                <a:srgbClr val="773FA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20000"/>
          <a:stretch>
            <a:fillRect/>
          </a:stretch>
        </p:blipFill>
        <p:spPr>
          <a:xfrm>
            <a:off x="0" y="0"/>
            <a:ext cx="9144000" cy="304800"/>
          </a:xfrm>
          <a:prstGeom prst="rect">
            <a:avLst/>
          </a:prstGeom>
        </p:spPr>
      </p:pic>
      <p:sp>
        <p:nvSpPr>
          <p:cNvPr id="39" name="Line 13"/>
          <p:cNvSpPr>
            <a:spLocks noChangeShapeType="1"/>
          </p:cNvSpPr>
          <p:nvPr/>
        </p:nvSpPr>
        <p:spPr bwMode="auto">
          <a:xfrm flipV="1">
            <a:off x="251520" y="980728"/>
            <a:ext cx="8676456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8370" name="Picture 2"/>
          <p:cNvPicPr>
            <a:picLocks noChangeAspect="1" noChangeArrowheads="1"/>
          </p:cNvPicPr>
          <p:nvPr/>
        </p:nvPicPr>
        <p:blipFill>
          <a:blip r:embed="rId4" cstate="print"/>
          <a:srcRect l="11222" t="45035" r="41529" b="30602"/>
          <a:stretch>
            <a:fillRect/>
          </a:stretch>
        </p:blipFill>
        <p:spPr bwMode="auto">
          <a:xfrm>
            <a:off x="611560" y="1700808"/>
            <a:ext cx="6912768" cy="2730253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Формы записи алгоритмов</a:t>
            </a:r>
            <a:endParaRPr lang="en-US" sz="2000" b="1" dirty="0" smtClean="0">
              <a:solidFill>
                <a:srgbClr val="773FA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20000"/>
          <a:stretch>
            <a:fillRect/>
          </a:stretch>
        </p:blipFill>
        <p:spPr>
          <a:xfrm>
            <a:off x="0" y="0"/>
            <a:ext cx="9144000" cy="304800"/>
          </a:xfrm>
          <a:prstGeom prst="rect">
            <a:avLst/>
          </a:prstGeom>
        </p:spPr>
      </p:pic>
      <p:sp>
        <p:nvSpPr>
          <p:cNvPr id="39" name="Line 13"/>
          <p:cNvSpPr>
            <a:spLocks noChangeShapeType="1"/>
          </p:cNvSpPr>
          <p:nvPr/>
        </p:nvSpPr>
        <p:spPr bwMode="auto">
          <a:xfrm flipV="1">
            <a:off x="251520" y="980728"/>
            <a:ext cx="8676456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4" cstate="print"/>
          <a:srcRect l="9450" t="28793" r="50978" b="24987"/>
          <a:stretch>
            <a:fillRect/>
          </a:stretch>
        </p:blipFill>
        <p:spPr bwMode="auto">
          <a:xfrm>
            <a:off x="251520" y="1340768"/>
            <a:ext cx="5702570" cy="5328592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  <p:pic>
        <p:nvPicPr>
          <p:cNvPr id="57349" name="Picture 5" descr="http://bigpo.ru/potrb/%D0%A2%D0%B5%D0%BC%D0%B0%3A+%D0%90%D0%BB%D0%B3%D0%BE%D1%80%D0%B8%D1%82%D0%BC%2C+%D1%81%D0%B2%D0%BE%D0%B9%D1%81%D1%82%D0%B2%D0%B0+%D0%B0%D0%BB%D0%B3%D0%BE%D1%80%D0%B8%D1%82%D0%BC%D0%B0.+%D0%98%D1%81%D0%BF%D0%BE%D0%BB%D0%BD%D0%B8%D1%82%D0%B5%D0%BB%D1%8C+%D0%B0%D0%BB%D0%B3%D0%BE%D1%80%D0%B8%D1%82%D0%BC%D0%BE%D0%B2b/9916_html_m7e9612ed.gif"/>
          <p:cNvPicPr>
            <a:picLocks noChangeAspect="1" noChangeArrowheads="1"/>
          </p:cNvPicPr>
          <p:nvPr/>
        </p:nvPicPr>
        <p:blipFill>
          <a:blip r:embed="rId5" cstate="print"/>
          <a:srcRect l="33298" r="42037"/>
          <a:stretch>
            <a:fillRect/>
          </a:stretch>
        </p:blipFill>
        <p:spPr bwMode="auto">
          <a:xfrm>
            <a:off x="6516216" y="1340768"/>
            <a:ext cx="2160240" cy="5328592"/>
          </a:xfrm>
          <a:prstGeom prst="rect">
            <a:avLst/>
          </a:prstGeom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611560" y="476672"/>
            <a:ext cx="820891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773FA9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Способы записи алгоритмов</a:t>
            </a:r>
            <a:endParaRPr lang="en-US" sz="2000" b="1" dirty="0" smtClean="0">
              <a:solidFill>
                <a:srgbClr val="773FA9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5" name="Picture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 b="-20000"/>
          <a:stretch>
            <a:fillRect/>
          </a:stretch>
        </p:blipFill>
        <p:spPr>
          <a:xfrm>
            <a:off x="0" y="0"/>
            <a:ext cx="9144000" cy="304800"/>
          </a:xfrm>
          <a:prstGeom prst="rect">
            <a:avLst/>
          </a:prstGeom>
        </p:spPr>
      </p:pic>
      <p:sp>
        <p:nvSpPr>
          <p:cNvPr id="39" name="Line 13"/>
          <p:cNvSpPr>
            <a:spLocks noChangeShapeType="1"/>
          </p:cNvSpPr>
          <p:nvPr/>
        </p:nvSpPr>
        <p:spPr bwMode="auto">
          <a:xfrm flipV="1">
            <a:off x="251520" y="980728"/>
            <a:ext cx="8676456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pic>
        <p:nvPicPr>
          <p:cNvPr id="61442" name="Picture 2"/>
          <p:cNvPicPr>
            <a:picLocks noChangeAspect="1" noChangeArrowheads="1"/>
          </p:cNvPicPr>
          <p:nvPr/>
        </p:nvPicPr>
        <p:blipFill>
          <a:blip r:embed="rId4" cstate="print"/>
          <a:srcRect l="15947" t="26578" r="40938" b="40938"/>
          <a:stretch>
            <a:fillRect/>
          </a:stretch>
        </p:blipFill>
        <p:spPr bwMode="auto">
          <a:xfrm>
            <a:off x="611559" y="1556792"/>
            <a:ext cx="7526473" cy="4536504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4967</TotalTime>
  <Words>277</Words>
  <Application>Microsoft Office PowerPoint</Application>
  <PresentationFormat>Экран (4:3)</PresentationFormat>
  <Paragraphs>48</Paragraphs>
  <Slides>19</Slides>
  <Notes>19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Урок №1       Герасименко Сергей Валерьевич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№1       Герасименко Сергей Валерьевич  07 сентября 2016г.</dc:title>
  <dc:creator>user</dc:creator>
  <cp:lastModifiedBy>Сергей</cp:lastModifiedBy>
  <cp:revision>466</cp:revision>
  <dcterms:created xsi:type="dcterms:W3CDTF">2013-08-07T14:23:10Z</dcterms:created>
  <dcterms:modified xsi:type="dcterms:W3CDTF">2018-06-03T19:05:20Z</dcterms:modified>
</cp:coreProperties>
</file>