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37.xml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2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33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34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35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36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35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34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33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32.xml"/>
  <Override ContentType="application/vnd.openxmlformats-officedocument.presentationml.slide+xml" PartName="/ppt/slides/slide37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6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40" Type="http://schemas.openxmlformats.org/officeDocument/2006/relationships/slide" Target="slides/slide36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11" Type="http://schemas.openxmlformats.org/officeDocument/2006/relationships/slide" Target="slides/slide7.xml"/><Relationship Id="rId33" Type="http://schemas.openxmlformats.org/officeDocument/2006/relationships/slide" Target="slides/slide29.xml"/><Relationship Id="rId10" Type="http://schemas.openxmlformats.org/officeDocument/2006/relationships/slide" Target="slides/slide6.xml"/><Relationship Id="rId32" Type="http://schemas.openxmlformats.org/officeDocument/2006/relationships/slide" Target="slides/slide28.xml"/><Relationship Id="rId13" Type="http://schemas.openxmlformats.org/officeDocument/2006/relationships/slide" Target="slides/slide9.xml"/><Relationship Id="rId35" Type="http://schemas.openxmlformats.org/officeDocument/2006/relationships/slide" Target="slides/slide31.xml"/><Relationship Id="rId12" Type="http://schemas.openxmlformats.org/officeDocument/2006/relationships/slide" Target="slides/slide8.xml"/><Relationship Id="rId34" Type="http://schemas.openxmlformats.org/officeDocument/2006/relationships/slide" Target="slides/slide30.xml"/><Relationship Id="rId15" Type="http://schemas.openxmlformats.org/officeDocument/2006/relationships/slide" Target="slides/slide11.xml"/><Relationship Id="rId37" Type="http://schemas.openxmlformats.org/officeDocument/2006/relationships/slide" Target="slides/slide33.xml"/><Relationship Id="rId14" Type="http://schemas.openxmlformats.org/officeDocument/2006/relationships/slide" Target="slides/slide10.xml"/><Relationship Id="rId36" Type="http://schemas.openxmlformats.org/officeDocument/2006/relationships/slide" Target="slides/slide32.xml"/><Relationship Id="rId17" Type="http://schemas.openxmlformats.org/officeDocument/2006/relationships/slide" Target="slides/slide13.xml"/><Relationship Id="rId39" Type="http://schemas.openxmlformats.org/officeDocument/2006/relationships/slide" Target="slides/slide35.xml"/><Relationship Id="rId16" Type="http://schemas.openxmlformats.org/officeDocument/2006/relationships/slide" Target="slides/slide12.xml"/><Relationship Id="rId38" Type="http://schemas.openxmlformats.org/officeDocument/2006/relationships/slide" Target="slides/slide34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g3f089b2f70_0_2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8" name="Google Shape;358;g3f089b2f70_0_2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g3f089b2f70_0_2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92" name="Google Shape;392;g3f089b2f70_0_2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g3f089b2f70_0_3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6" name="Google Shape;426;g3f089b2f70_0_3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58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g3f089b2f70_0_3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g3f089b2f70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492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Google Shape;493;g3f089b2f70_0_39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4" name="Google Shape;494;g3f089b2f70_0_39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Google Shape;527;g3f089b2f70_0_4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8" name="Google Shape;528;g3f089b2f70_0_4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0" name="Shape 5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1" name="Google Shape;561;g3f089b2f70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2" name="Google Shape;562;g3f089b2f70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g3f089b2f70_0_4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5" name="Google Shape;595;g3f089b2f70_0_4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27" name="Shape 6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Google Shape;628;g3f089b2f70_0_5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9" name="Google Shape;629;g3f089b2f70_0_5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2" name="Shape 6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3" name="Google Shape;663;g3f089b2f70_0_5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4" name="Google Shape;664;g3f089b2f70_0_5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3f089b2f7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3f089b2f7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96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g3f089b2f70_0_5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8" name="Google Shape;698;g3f089b2f70_0_5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3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g3f089b2f70_0_6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3" name="Google Shape;733;g3f089b2f70_0_6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6" name="Shape 7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7" name="Google Shape;767;g3f089b2f70_0_6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8" name="Google Shape;768;g3f089b2f70_0_6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0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g3f089b2f70_0_69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2" name="Google Shape;802;g3f089b2f70_0_69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33" name="Shape 8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Google Shape;834;g3f089b2f70_0_7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5" name="Google Shape;835;g3f089b2f70_0_7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68" name="Shape 8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9" name="Google Shape;869;g3f089b2f70_0_7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0" name="Google Shape;870;g3f089b2f70_0_7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2" name="Shape 9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3" name="Google Shape;903;g3f089b2f70_0_7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4" name="Google Shape;904;g3f089b2f70_0_7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g3f089b2f70_0_8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8" name="Google Shape;938;g3f089b2f70_0_8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g3f089b2f70_0_8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2" name="Google Shape;972;g3f089b2f70_0_8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04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g3f089b2f70_0_8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6" name="Google Shape;1006;g3f089b2f70_0_8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3f089b2f70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3f089b2f70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8" name="Shape 10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Google Shape;1039;g3f089b2f70_0_9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0" name="Google Shape;1040;g3f089b2f70_0_9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2" name="Shape 10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Google Shape;1073;g3f089b2f70_0_95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4" name="Google Shape;1074;g3f089b2f70_0_9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6" name="Shape 1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7" name="Google Shape;1107;g3f089b2f70_0_9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8" name="Google Shape;1108;g3f089b2f70_0_9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9" name="Shape 1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Google Shape;1140;g3f089b2f70_0_10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1" name="Google Shape;1141;g3f089b2f70_0_10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3" name="Shape 1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Google Shape;1174;g3f089b2f70_0_10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5" name="Google Shape;1175;g3f089b2f70_0_10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7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g3f089b2f70_0_10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09" name="Google Shape;1209;g3f089b2f70_0_10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1" name="Shape 1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2" name="Google Shape;1242;g3f089b2f70_0_11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3" name="Google Shape;1243;g3f089b2f70_0_1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5" name="Shape 1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6" name="Google Shape;1276;g3f089b2f70_0_11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7" name="Google Shape;1277;g3f089b2f70_0_11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3f089b2f70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3f089b2f70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3f089b2f70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3f089b2f70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8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3f089b2f70_0_1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0" name="Google Shape;220;g3f089b2f70_0_1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53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g3f089b2f70_0_16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5" name="Google Shape;255;g3f089b2f70_0_16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87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g3f089b2f70_0_1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9" name="Google Shape;289;g3f089b2f70_0_1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3f089b2f70_0_2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3f089b2f70_0_2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2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2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2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2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2.png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.png"/><Relationship Id="rId4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.png"/><Relationship Id="rId4" Type="http://schemas.openxmlformats.org/officeDocument/2006/relationships/image" Target="../media/image9.png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2.png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2.png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0.png"/><Relationship Id="rId4" Type="http://schemas.openxmlformats.org/officeDocument/2006/relationships/image" Target="../media/image11.png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Relationship Id="rId3" Type="http://schemas.openxmlformats.org/officeDocument/2006/relationships/image" Target="../media/image10.png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6.xml"/><Relationship Id="rId3" Type="http://schemas.openxmlformats.org/officeDocument/2006/relationships/image" Target="../media/image10.png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0.png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10.png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1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12.png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12.png"/></Relationships>
</file>

<file path=ppt/slides/_rels/slide3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2.xml"/><Relationship Id="rId3" Type="http://schemas.openxmlformats.org/officeDocument/2006/relationships/image" Target="../media/image13.png"/></Relationships>
</file>

<file path=ppt/slides/_rels/slide3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Relationship Id="rId3" Type="http://schemas.openxmlformats.org/officeDocument/2006/relationships/image" Target="../media/image13.png"/><Relationship Id="rId4" Type="http://schemas.openxmlformats.org/officeDocument/2006/relationships/image" Target="../media/image14.png"/></Relationships>
</file>

<file path=ppt/slides/_rels/slide3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Relationship Id="rId3" Type="http://schemas.openxmlformats.org/officeDocument/2006/relationships/image" Target="../media/image2.png"/></Relationships>
</file>

<file path=ppt/slides/_rels/slide3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Relationship Id="rId3" Type="http://schemas.openxmlformats.org/officeDocument/2006/relationships/image" Target="../media/image2.png"/></Relationships>
</file>

<file path=ppt/slides/_rels/slide3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6.xml"/><Relationship Id="rId3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3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Relationship Id="rId3" Type="http://schemas.openxmlformats.org/officeDocument/2006/relationships/image" Target="../media/image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4000">
                <a:solidFill>
                  <a:srgbClr val="4C5D6E"/>
                </a:solidFill>
              </a:rPr>
              <a:t>Работа в терминале </a:t>
            </a:r>
            <a:endParaRPr sz="4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3"/>
          <p:cNvSpPr txBox="1"/>
          <p:nvPr>
            <p:ph type="ctrTitle"/>
          </p:nvPr>
        </p:nvSpPr>
        <p:spPr>
          <a:xfrm>
            <a:off x="3429325" y="34289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BDC2CA"/>
                </a:solidFill>
              </a:rPr>
              <a:t>UNIXWAY. Работа в консоли.</a:t>
            </a:r>
            <a:br>
              <a:rPr lang="ru">
                <a:solidFill>
                  <a:srgbClr val="BDC2CA"/>
                </a:solidFill>
              </a:rPr>
            </a:br>
            <a:r>
              <a:rPr lang="ru">
                <a:solidFill>
                  <a:srgbClr val="BDC2CA"/>
                </a:solidFill>
              </a:rPr>
              <a:t>Процессы и конвейеры.</a:t>
            </a:r>
            <a:br>
              <a:rPr lang="ru">
                <a:solidFill>
                  <a:srgbClr val="BDC2CA"/>
                </a:solidFill>
              </a:rPr>
            </a:br>
            <a:r>
              <a:rPr lang="ru">
                <a:solidFill>
                  <a:srgbClr val="BDC2CA"/>
                </a:solidFill>
              </a:rPr>
              <a:t>X Window System.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6" name="Google Shape;56;p13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BDC2CA"/>
                </a:solidFill>
              </a:rPr>
              <a:t>Введение в </a:t>
            </a:r>
            <a:r>
              <a:rPr lang="ru" sz="1600">
                <a:solidFill>
                  <a:srgbClr val="BDC2CA"/>
                </a:solidFill>
              </a:rPr>
              <a:t>Linux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13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3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" name="Google Shape;72;p13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3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13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13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3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3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p13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" name="Google Shape;80;p13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3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3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2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7475" y="852900"/>
            <a:ext cx="2876550" cy="2876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59" name="Shape 3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0" name="Google Shape;360;p22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Приглашение оболочки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61" name="Google Shape;361;p22"/>
          <p:cNvSpPr txBox="1"/>
          <p:nvPr>
            <p:ph type="ctrTitle"/>
          </p:nvPr>
        </p:nvSpPr>
        <p:spPr>
          <a:xfrm>
            <a:off x="1142375" y="1224650"/>
            <a:ext cx="6854400" cy="391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2C2D30"/>
                </a:solidFill>
              </a:rPr>
              <a:t>Означает, что можно вводить команды, показывает полезную информацию:</a:t>
            </a:r>
            <a:r>
              <a:rPr lang="ru" sz="1400">
                <a:solidFill>
                  <a:srgbClr val="2C2D30"/>
                </a:solidFill>
              </a:rPr>
              <a:t> </a:t>
            </a:r>
            <a:endParaRPr sz="1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400">
                <a:solidFill>
                  <a:srgbClr val="2C2D30"/>
                </a:solidFill>
              </a:rPr>
              <a:t>Пример: user@comp:~$ 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user — имя пользователя 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comp — имя компьютера 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~ — текущий каталог 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$ —  используется для обычных пользователей, 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# —  для суперпользователя.</a:t>
            </a:r>
            <a:endParaRPr sz="14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362" name="Google Shape;362;p22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3" name="Google Shape;363;p22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4" name="Google Shape;364;p22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5" name="Google Shape;365;p22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6" name="Google Shape;366;p22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7" name="Google Shape;367;p22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68" name="Google Shape;368;p22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69" name="Google Shape;369;p22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0" name="Google Shape;370;p22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1" name="Google Shape;371;p22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2" name="Google Shape;372;p22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3" name="Google Shape;373;p22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22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5" name="Google Shape;375;p22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6" name="Google Shape;376;p22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7" name="Google Shape;377;p22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8" name="Google Shape;378;p22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9" name="Google Shape;379;p22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0" name="Google Shape;380;p22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1" name="Google Shape;381;p22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2" name="Google Shape;382;p22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3" name="Google Shape;383;p22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4" name="Google Shape;384;p22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5" name="Google Shape;385;p22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6" name="Google Shape;386;p22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7" name="Google Shape;387;p2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88" name="Google Shape;388;p2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9" name="Google Shape;389;p2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93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" name="Google Shape;394;p23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Виды путей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95" name="Google Shape;395;p23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marR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Char char="●"/>
            </a:pPr>
            <a:r>
              <a:rPr lang="ru" sz="1400">
                <a:solidFill>
                  <a:srgbClr val="2C2D30"/>
                </a:solidFill>
              </a:rPr>
              <a:t>Абсолютный. Всегда начинается с корня. Пример: /home/user.</a:t>
            </a:r>
            <a:endParaRPr sz="1400">
              <a:solidFill>
                <a:srgbClr val="2C2D30"/>
              </a:solidFill>
            </a:endParaRPr>
          </a:p>
          <a:p>
            <a:pPr indent="-317500" lvl="0" marL="457200" marR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●"/>
            </a:pPr>
            <a:r>
              <a:rPr lang="ru" sz="1400">
                <a:solidFill>
                  <a:srgbClr val="2C2D30"/>
                </a:solidFill>
              </a:rPr>
              <a:t>Относительный. Начинается с текущего или родительского каталога. Пример: ./Видео ../user.</a:t>
            </a:r>
            <a:endParaRPr sz="1400">
              <a:solidFill>
                <a:srgbClr val="2C2D30"/>
              </a:solidFill>
            </a:endParaRPr>
          </a:p>
        </p:txBody>
      </p:sp>
      <p:sp>
        <p:nvSpPr>
          <p:cNvPr id="396" name="Google Shape;396;p23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7" name="Google Shape;397;p23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8" name="Google Shape;398;p23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23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1" name="Google Shape;401;p23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0" name="Google Shape;410;p23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1" name="Google Shape;411;p23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2" name="Google Shape;412;p23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3" name="Google Shape;413;p23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4" name="Google Shape;414;p23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23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23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7" name="Google Shape;417;p23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8" name="Google Shape;418;p23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9" name="Google Shape;419;p23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0" name="Google Shape;420;p23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1" name="Google Shape;421;p2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22" name="Google Shape;422;p2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3" name="Google Shape;423;p2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27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24"/>
          <p:cNvSpPr txBox="1"/>
          <p:nvPr>
            <p:ph type="ctrTitle"/>
          </p:nvPr>
        </p:nvSpPr>
        <p:spPr>
          <a:xfrm>
            <a:off x="1142375" y="5714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Специальные обозначения в пути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29" name="Google Shape;429;p2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175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400"/>
              <a:buChar char="●"/>
            </a:pPr>
            <a:r>
              <a:rPr lang="ru" sz="1400">
                <a:solidFill>
                  <a:srgbClr val="2C2D30"/>
                </a:solidFill>
              </a:rPr>
              <a:t> Специальные обозначения в пути: 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. - текущий каталог,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~ - домашний каталог, </a:t>
            </a:r>
            <a:endParaRPr sz="1400">
              <a:solidFill>
                <a:srgbClr val="2C2D30"/>
              </a:solidFill>
            </a:endParaRPr>
          </a:p>
          <a:p>
            <a:pPr indent="-317500" lvl="1" marL="914400" rtl="0" algn="just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400"/>
              <a:buChar char="○"/>
            </a:pPr>
            <a:r>
              <a:rPr lang="ru" sz="1400">
                <a:solidFill>
                  <a:srgbClr val="2C2D30"/>
                </a:solidFill>
              </a:rPr>
              <a:t>../ - родительский каталог.</a:t>
            </a:r>
            <a:endParaRPr sz="1400">
              <a:solidFill>
                <a:srgbClr val="2C2D30"/>
              </a:solidFill>
            </a:endParaRPr>
          </a:p>
        </p:txBody>
      </p:sp>
      <p:sp>
        <p:nvSpPr>
          <p:cNvPr id="430" name="Google Shape;430;p24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1" name="Google Shape;431;p24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2" name="Google Shape;432;p24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3" name="Google Shape;433;p24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4" name="Google Shape;434;p24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5" name="Google Shape;435;p24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36" name="Google Shape;436;p24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7" name="Google Shape;437;p24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8" name="Google Shape;438;p24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24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24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1" name="Google Shape;441;p24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2" name="Google Shape;442;p24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3" name="Google Shape;443;p24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4" name="Google Shape;444;p24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5" name="Google Shape;445;p24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6" name="Google Shape;446;p24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7" name="Google Shape;447;p24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8" name="Google Shape;448;p24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9" name="Google Shape;449;p24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0" name="Google Shape;450;p24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1" name="Google Shape;451;p24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2" name="Google Shape;452;p24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3" name="Google Shape;453;p24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4" name="Google Shape;454;p24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55" name="Google Shape;455;p2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56" name="Google Shape;456;p2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57" name="Google Shape;457;p2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6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2" name="Google Shape;462;p25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Справочная система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63" name="Google Shape;463;p25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man — справка по имени команды.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marR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apropos — поиск по описанию команды.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marR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whatis — поиск по именам команд.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marR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info — гипертекстовая справочная система.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464" name="Google Shape;464;p25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25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25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7" name="Google Shape;467;p25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8" name="Google Shape;468;p25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9" name="Google Shape;469;p25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470" name="Google Shape;470;p25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1" name="Google Shape;471;p25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2" name="Google Shape;472;p25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3" name="Google Shape;473;p25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4" name="Google Shape;474;p25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5" name="Google Shape;475;p25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6" name="Google Shape;476;p25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7" name="Google Shape;477;p25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8" name="Google Shape;478;p25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9" name="Google Shape;479;p25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0" name="Google Shape;480;p25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1" name="Google Shape;481;p25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2" name="Google Shape;482;p25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3" name="Google Shape;483;p25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4" name="Google Shape;484;p25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5" name="Google Shape;485;p25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6" name="Google Shape;486;p25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7" name="Google Shape;487;p25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8" name="Google Shape;488;p25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9" name="Google Shape;489;p2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490" name="Google Shape;490;p2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491" name="Google Shape;491;p2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495" name="Shape 4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Google Shape;496;p26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Редакторы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497" name="Google Shape;497;p2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●"/>
            </a:pPr>
            <a:r>
              <a:rPr lang="ru" sz="2000">
                <a:solidFill>
                  <a:srgbClr val="2C2D30"/>
                </a:solidFill>
              </a:rPr>
              <a:t>mcedit 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marR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Font typeface="Arial"/>
              <a:buChar char="●"/>
            </a:pPr>
            <a:r>
              <a:rPr lang="ru" sz="2000">
                <a:solidFill>
                  <a:srgbClr val="2C2D30"/>
                </a:solidFill>
              </a:rPr>
              <a:t>nano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marR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vi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498" name="Google Shape;498;p26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9" name="Google Shape;499;p26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0" name="Google Shape;500;p26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1" name="Google Shape;501;p26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2" name="Google Shape;502;p26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26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04" name="Google Shape;504;p26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5" name="Google Shape;505;p26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6" name="Google Shape;506;p26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7" name="Google Shape;507;p26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8" name="Google Shape;508;p26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9" name="Google Shape;509;p26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26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26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26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26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26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26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26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26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26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26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26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26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26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24" name="Google Shape;524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25" name="Google Shape;525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29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0" name="Google Shape;530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007513"/>
            <a:ext cx="8839200" cy="4010025"/>
          </a:xfrm>
          <a:prstGeom prst="rect">
            <a:avLst/>
          </a:prstGeom>
          <a:noFill/>
          <a:ln>
            <a:noFill/>
          </a:ln>
        </p:spPr>
      </p:pic>
      <p:sp>
        <p:nvSpPr>
          <p:cNvPr id="531" name="Google Shape;531;p2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2" name="Google Shape;532;p2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3" name="Google Shape;533;p2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4" name="Google Shape;534;p2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5" name="Google Shape;535;p2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6" name="Google Shape;536;p2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7" name="Google Shape;537;p2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8" name="Google Shape;538;p2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39" name="Google Shape;539;p2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0" name="Google Shape;540;p2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1" name="Google Shape;541;p2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2" name="Google Shape;542;p2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3" name="Google Shape;543;p2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4" name="Google Shape;544;p2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5" name="Google Shape;545;p2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6" name="Google Shape;546;p2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7" name="Google Shape;547;p27"/>
          <p:cNvSpPr/>
          <p:nvPr/>
        </p:nvSpPr>
        <p:spPr>
          <a:xfrm>
            <a:off x="9368848" y="1714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8" name="Google Shape;548;p27"/>
          <p:cNvSpPr/>
          <p:nvPr/>
        </p:nvSpPr>
        <p:spPr>
          <a:xfrm>
            <a:off x="9368848" y="22859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27"/>
          <p:cNvSpPr/>
          <p:nvPr/>
        </p:nvSpPr>
        <p:spPr>
          <a:xfrm>
            <a:off x="9368848" y="2857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0" name="Google Shape;550;p27"/>
          <p:cNvSpPr/>
          <p:nvPr/>
        </p:nvSpPr>
        <p:spPr>
          <a:xfrm>
            <a:off x="9368848" y="34289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1" name="Google Shape;551;p27"/>
          <p:cNvSpPr/>
          <p:nvPr/>
        </p:nvSpPr>
        <p:spPr>
          <a:xfrm>
            <a:off x="9368848" y="40004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2" name="Google Shape;552;p27"/>
          <p:cNvSpPr/>
          <p:nvPr/>
        </p:nvSpPr>
        <p:spPr>
          <a:xfrm>
            <a:off x="9368848" y="457195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53" name="Google Shape;553;p27"/>
          <p:cNvSpPr/>
          <p:nvPr/>
        </p:nvSpPr>
        <p:spPr>
          <a:xfrm>
            <a:off x="9368848" y="11429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4" name="Google Shape;554;p27"/>
          <p:cNvSpPr/>
          <p:nvPr/>
        </p:nvSpPr>
        <p:spPr>
          <a:xfrm>
            <a:off x="9368848" y="5714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5" name="Google Shape;555;p27"/>
          <p:cNvSpPr/>
          <p:nvPr/>
        </p:nvSpPr>
        <p:spPr>
          <a:xfrm>
            <a:off x="9368848" y="-6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6" name="Google Shape;556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57" name="Google Shape;557;p27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8" name="Google Shape;558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9" name="Google Shape;559;p27"/>
          <p:cNvSpPr txBox="1"/>
          <p:nvPr/>
        </p:nvSpPr>
        <p:spPr>
          <a:xfrm>
            <a:off x="2192800" y="103675"/>
            <a:ext cx="54684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3000"/>
              <a:t>Редактирование в  vi</a:t>
            </a:r>
            <a:endParaRPr sz="30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63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p28"/>
          <p:cNvSpPr txBox="1"/>
          <p:nvPr>
            <p:ph type="ctrTitle"/>
          </p:nvPr>
        </p:nvSpPr>
        <p:spPr>
          <a:xfrm>
            <a:off x="1576325" y="18876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Многозадачность в Linux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65" name="Google Shape;565;p28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6" name="Google Shape;566;p28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7" name="Google Shape;567;p28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8" name="Google Shape;568;p28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9" name="Google Shape;569;p28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0" name="Google Shape;570;p28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571" name="Google Shape;571;p28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2" name="Google Shape;572;p28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3" name="Google Shape;573;p28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4" name="Google Shape;574;p28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5" name="Google Shape;575;p28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6" name="Google Shape;576;p28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7" name="Google Shape;577;p28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8" name="Google Shape;578;p28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9" name="Google Shape;579;p28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0" name="Google Shape;580;p28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28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2" name="Google Shape;582;p28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3" name="Google Shape;583;p28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4" name="Google Shape;584;p28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5" name="Google Shape;585;p28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6" name="Google Shape;586;p28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7" name="Google Shape;587;p28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8" name="Google Shape;588;p28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9" name="Google Shape;589;p28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0" name="Google Shape;590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591" name="Google Shape;591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592" name="Google Shape;592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596" name="Shape 5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7" name="Google Shape;597;p29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Многозадачность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598" name="Google Shape;598;p2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процессы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потоки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потоки ядра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599" name="Google Shape;599;p29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0" name="Google Shape;600;p29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1" name="Google Shape;601;p29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2" name="Google Shape;602;p29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3" name="Google Shape;603;p29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4" name="Google Shape;604;p29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05" name="Google Shape;605;p29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6" name="Google Shape;606;p29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7" name="Google Shape;607;p29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8" name="Google Shape;608;p29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9" name="Google Shape;609;p29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0" name="Google Shape;610;p29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1" name="Google Shape;611;p29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2" name="Google Shape;612;p29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3" name="Google Shape;613;p29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4" name="Google Shape;614;p29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5" name="Google Shape;615;p29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6" name="Google Shape;616;p29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7" name="Google Shape;617;p29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8" name="Google Shape;618;p29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29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0" name="Google Shape;620;p29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1" name="Google Shape;621;p29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2" name="Google Shape;622;p29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3" name="Google Shape;623;p29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4" name="Google Shape;624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25" name="Google Shape;625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6" name="Google Shape;626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30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Google Shape;631;p3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2" name="Google Shape;632;p3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3" name="Google Shape;633;p3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4" name="Google Shape;634;p3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5" name="Google Shape;635;p3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6" name="Google Shape;636;p3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7" name="Google Shape;637;p3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8" name="Google Shape;638;p3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9" name="Google Shape;639;p3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0" name="Google Shape;640;p3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1" name="Google Shape;641;p3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2" name="Google Shape;642;p3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3" name="Google Shape;643;p3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4" name="Google Shape;644;p3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5" name="Google Shape;645;p3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6" name="Google Shape;646;p3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7" name="Google Shape;647;p30"/>
          <p:cNvSpPr/>
          <p:nvPr/>
        </p:nvSpPr>
        <p:spPr>
          <a:xfrm>
            <a:off x="9368848" y="1714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8" name="Google Shape;648;p30"/>
          <p:cNvSpPr/>
          <p:nvPr/>
        </p:nvSpPr>
        <p:spPr>
          <a:xfrm>
            <a:off x="9368848" y="22859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49" name="Google Shape;649;p30"/>
          <p:cNvSpPr/>
          <p:nvPr/>
        </p:nvSpPr>
        <p:spPr>
          <a:xfrm>
            <a:off x="9368848" y="2857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0" name="Google Shape;650;p30"/>
          <p:cNvSpPr/>
          <p:nvPr/>
        </p:nvSpPr>
        <p:spPr>
          <a:xfrm>
            <a:off x="9368848" y="34289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1" name="Google Shape;651;p30"/>
          <p:cNvSpPr/>
          <p:nvPr/>
        </p:nvSpPr>
        <p:spPr>
          <a:xfrm>
            <a:off x="9368848" y="40004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2" name="Google Shape;652;p30"/>
          <p:cNvSpPr/>
          <p:nvPr/>
        </p:nvSpPr>
        <p:spPr>
          <a:xfrm>
            <a:off x="9368848" y="457195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53" name="Google Shape;653;p30"/>
          <p:cNvSpPr/>
          <p:nvPr/>
        </p:nvSpPr>
        <p:spPr>
          <a:xfrm>
            <a:off x="9368848" y="11429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4" name="Google Shape;654;p30"/>
          <p:cNvSpPr/>
          <p:nvPr/>
        </p:nvSpPr>
        <p:spPr>
          <a:xfrm>
            <a:off x="9368848" y="5714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5" name="Google Shape;655;p30"/>
          <p:cNvSpPr/>
          <p:nvPr/>
        </p:nvSpPr>
        <p:spPr>
          <a:xfrm>
            <a:off x="9368848" y="-6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6" name="Google Shape;656;p3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57" name="Google Shape;657;p3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8" name="Google Shape;658;p3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9" name="Google Shape;659;p30"/>
          <p:cNvSpPr txBox="1"/>
          <p:nvPr/>
        </p:nvSpPr>
        <p:spPr>
          <a:xfrm>
            <a:off x="2054025" y="4000450"/>
            <a:ext cx="6403200" cy="12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000">
                <a:solidFill>
                  <a:srgbClr val="2C2D30"/>
                </a:solidFill>
              </a:rPr>
              <a:t>Linux был разработан для 386 процессора. Linux используют только 2 кольца из 4х, с наибольшим приоритетом для ядра ОС и с наименьшим приоритетом для пользовательского окружения</a:t>
            </a:r>
            <a:endParaRPr/>
          </a:p>
        </p:txBody>
      </p:sp>
      <p:pic>
        <p:nvPicPr>
          <p:cNvPr id="660" name="Google Shape;660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6400" y="780325"/>
            <a:ext cx="3810000" cy="2990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1" name="Google Shape;661;p3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984400" y="190200"/>
            <a:ext cx="3810000" cy="3810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65" name="Shape 6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6" name="Google Shape;666;p31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Функции ядра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667" name="Google Shape;667;p31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 Предоставляет интерфейс к оборудованию.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 Доступ к файлам.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Разграничение ресурсов.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Планировщик задач.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668" name="Google Shape;668;p31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9" name="Google Shape;669;p31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0" name="Google Shape;670;p31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1" name="Google Shape;671;p31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2" name="Google Shape;672;p31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3" name="Google Shape;673;p31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674" name="Google Shape;674;p31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5" name="Google Shape;675;p31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6" name="Google Shape;676;p31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7" name="Google Shape;677;p31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8" name="Google Shape;678;p31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9" name="Google Shape;679;p31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0" name="Google Shape;680;p31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1" name="Google Shape;681;p31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2" name="Google Shape;682;p31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3" name="Google Shape;683;p31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4" name="Google Shape;684;p31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5" name="Google Shape;685;p31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6" name="Google Shape;686;p31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7" name="Google Shape;687;p31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8" name="Google Shape;688;p31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9" name="Google Shape;689;p31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0" name="Google Shape;690;p31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1" name="Google Shape;691;p31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2" name="Google Shape;692;p31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3" name="Google Shape;693;p3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694" name="Google Shape;694;p3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695" name="Google Shape;695;p3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по практической работе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9" name="Google Shape;89;p14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4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" name="Google Shape;91;p14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14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4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4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5" name="Google Shape;95;p14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4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4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1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1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1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1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5" name="Google Shape;115;p1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1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699" name="Shape 6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0" name="Google Shape;700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2363" y="571500"/>
            <a:ext cx="5781675" cy="4533900"/>
          </a:xfrm>
          <a:prstGeom prst="rect">
            <a:avLst/>
          </a:prstGeom>
          <a:noFill/>
          <a:ln>
            <a:noFill/>
          </a:ln>
        </p:spPr>
      </p:pic>
      <p:sp>
        <p:nvSpPr>
          <p:cNvPr id="701" name="Google Shape;701;p32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2000">
                <a:solidFill>
                  <a:srgbClr val="2C2D30"/>
                </a:solidFill>
              </a:rPr>
              <a:t>  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702" name="Google Shape;702;p32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3" name="Google Shape;703;p32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4" name="Google Shape;704;p32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5" name="Google Shape;705;p32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6" name="Google Shape;706;p32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7" name="Google Shape;707;p32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08" name="Google Shape;708;p32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9" name="Google Shape;709;p32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0" name="Google Shape;710;p32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1" name="Google Shape;711;p32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2" name="Google Shape;712;p32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3" name="Google Shape;713;p32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4" name="Google Shape;714;p32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5" name="Google Shape;715;p32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6" name="Google Shape;716;p32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7" name="Google Shape;717;p32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8" name="Google Shape;718;p32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9" name="Google Shape;719;p32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0" name="Google Shape;720;p32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1" name="Google Shape;721;p32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2" name="Google Shape;722;p32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3" name="Google Shape;723;p32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4" name="Google Shape;724;p32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5" name="Google Shape;725;p32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6" name="Google Shape;726;p32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27" name="Google Shape;727;p3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28" name="Google Shape;728;p32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29" name="Google Shape;729;p3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0" name="Google Shape;730;p32"/>
          <p:cNvSpPr txBox="1"/>
          <p:nvPr>
            <p:ph type="ctrTitle"/>
          </p:nvPr>
        </p:nvSpPr>
        <p:spPr>
          <a:xfrm>
            <a:off x="4855175" y="82725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Дерево процессов	</a:t>
            </a:r>
            <a:endParaRPr sz="3200">
              <a:solidFill>
                <a:srgbClr val="4C5D6E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34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33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Жизненный цикл процесса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36" name="Google Shape;736;p33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что происходит при запуске ls из bash</a:t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737" name="Google Shape;737;p33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8" name="Google Shape;738;p33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9" name="Google Shape;739;p33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0" name="Google Shape;740;p33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1" name="Google Shape;741;p33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2" name="Google Shape;742;p33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43" name="Google Shape;743;p33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4" name="Google Shape;744;p33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5" name="Google Shape;745;p33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6" name="Google Shape;746;p33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7" name="Google Shape;747;p33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8" name="Google Shape;748;p33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9" name="Google Shape;749;p33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0" name="Google Shape;750;p33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1" name="Google Shape;751;p33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2" name="Google Shape;752;p33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3" name="Google Shape;753;p33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4" name="Google Shape;754;p33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5" name="Google Shape;755;p33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6" name="Google Shape;756;p33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7" name="Google Shape;757;p33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8" name="Google Shape;758;p33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9" name="Google Shape;759;p33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0" name="Google Shape;760;p33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1" name="Google Shape;761;p33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2" name="Google Shape;762;p3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63" name="Google Shape;763;p3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64" name="Google Shape;764;p3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65" name="Google Shape;765;p3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59850" y="1854375"/>
            <a:ext cx="4848225" cy="308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769" name="Shape 7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" name="Google Shape;770;p34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Unixway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771" name="Google Shape;771;p34"/>
          <p:cNvSpPr txBox="1"/>
          <p:nvPr>
            <p:ph type="ctrTitle"/>
          </p:nvPr>
        </p:nvSpPr>
        <p:spPr>
          <a:xfrm>
            <a:off x="1142375" y="2286000"/>
            <a:ext cx="74256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Любое устройство есть файл.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Конфигурация построена на текстовых файлах.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Каждой задаче — свою профессиональную утилиту.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Комбинирование утилит в конвейеры.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Широкое использование возможностей командной строки.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772" name="Google Shape;772;p34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3" name="Google Shape;773;p34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4" name="Google Shape;774;p34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5" name="Google Shape;775;p34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6" name="Google Shape;776;p34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7" name="Google Shape;777;p34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778" name="Google Shape;778;p34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9" name="Google Shape;779;p34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0" name="Google Shape;780;p34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1" name="Google Shape;781;p34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2" name="Google Shape;782;p34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3" name="Google Shape;783;p34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4" name="Google Shape;784;p34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5" name="Google Shape;785;p34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6" name="Google Shape;786;p34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7" name="Google Shape;787;p34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8" name="Google Shape;788;p34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9" name="Google Shape;789;p34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0" name="Google Shape;790;p34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1" name="Google Shape;791;p34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2" name="Google Shape;792;p34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3" name="Google Shape;793;p34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4" name="Google Shape;794;p34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5" name="Google Shape;795;p34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6" name="Google Shape;796;p34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7" name="Google Shape;797;p3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798" name="Google Shape;798;p3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799" name="Google Shape;799;p3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03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p35"/>
          <p:cNvSpPr txBox="1"/>
          <p:nvPr>
            <p:ph type="ctrTitle"/>
          </p:nvPr>
        </p:nvSpPr>
        <p:spPr>
          <a:xfrm>
            <a:off x="1576325" y="18876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Перенаправления ввода-вывода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05" name="Google Shape;805;p35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6" name="Google Shape;806;p35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7" name="Google Shape;807;p35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8" name="Google Shape;808;p35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09" name="Google Shape;809;p35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0" name="Google Shape;810;p35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11" name="Google Shape;811;p35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2" name="Google Shape;812;p35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3" name="Google Shape;813;p35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4" name="Google Shape;814;p35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5" name="Google Shape;815;p35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6" name="Google Shape;816;p35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7" name="Google Shape;817;p35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8" name="Google Shape;818;p35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9" name="Google Shape;819;p35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0" name="Google Shape;820;p35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1" name="Google Shape;821;p35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2" name="Google Shape;822;p35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3" name="Google Shape;823;p35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4" name="Google Shape;824;p35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5" name="Google Shape;825;p35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6" name="Google Shape;826;p35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7" name="Google Shape;827;p35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8" name="Google Shape;828;p35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9" name="Google Shape;829;p35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0" name="Google Shape;830;p3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31" name="Google Shape;831;p3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32" name="Google Shape;832;p3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36" name="Shape 8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7" name="Google Shape;837;p3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8" name="Google Shape;838;p3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39" name="Google Shape;839;p3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0" name="Google Shape;840;p3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1" name="Google Shape;841;p3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2" name="Google Shape;842;p3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3" name="Google Shape;843;p3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4" name="Google Shape;844;p3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5" name="Google Shape;845;p3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6" name="Google Shape;846;p3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7" name="Google Shape;847;p3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8" name="Google Shape;848;p3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9" name="Google Shape;849;p3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0" name="Google Shape;850;p3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1" name="Google Shape;851;p3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2" name="Google Shape;852;p3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3" name="Google Shape;853;p36"/>
          <p:cNvSpPr/>
          <p:nvPr/>
        </p:nvSpPr>
        <p:spPr>
          <a:xfrm>
            <a:off x="9368848" y="1714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4" name="Google Shape;854;p36"/>
          <p:cNvSpPr/>
          <p:nvPr/>
        </p:nvSpPr>
        <p:spPr>
          <a:xfrm>
            <a:off x="9368848" y="22859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5" name="Google Shape;855;p36"/>
          <p:cNvSpPr/>
          <p:nvPr/>
        </p:nvSpPr>
        <p:spPr>
          <a:xfrm>
            <a:off x="9368848" y="2857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6" name="Google Shape;856;p36"/>
          <p:cNvSpPr/>
          <p:nvPr/>
        </p:nvSpPr>
        <p:spPr>
          <a:xfrm>
            <a:off x="9368848" y="34289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7" name="Google Shape;857;p36"/>
          <p:cNvSpPr/>
          <p:nvPr/>
        </p:nvSpPr>
        <p:spPr>
          <a:xfrm>
            <a:off x="9368848" y="40004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8" name="Google Shape;858;p36"/>
          <p:cNvSpPr/>
          <p:nvPr/>
        </p:nvSpPr>
        <p:spPr>
          <a:xfrm>
            <a:off x="9368848" y="457195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59" name="Google Shape;859;p36"/>
          <p:cNvSpPr/>
          <p:nvPr/>
        </p:nvSpPr>
        <p:spPr>
          <a:xfrm>
            <a:off x="9368848" y="11429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0" name="Google Shape;860;p36"/>
          <p:cNvSpPr/>
          <p:nvPr/>
        </p:nvSpPr>
        <p:spPr>
          <a:xfrm>
            <a:off x="9368848" y="5714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1" name="Google Shape;861;p36"/>
          <p:cNvSpPr/>
          <p:nvPr/>
        </p:nvSpPr>
        <p:spPr>
          <a:xfrm>
            <a:off x="9368848" y="-6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2" name="Google Shape;862;p3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863" name="Google Shape;863;p3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864" name="Google Shape;864;p3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5" name="Google Shape;865;p36"/>
          <p:cNvSpPr txBox="1"/>
          <p:nvPr/>
        </p:nvSpPr>
        <p:spPr>
          <a:xfrm>
            <a:off x="2054025" y="4000450"/>
            <a:ext cx="6403200" cy="128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 sz="1000">
                <a:solidFill>
                  <a:srgbClr val="2C2D30"/>
                </a:solidFill>
              </a:rPr>
              <a:t> </a:t>
            </a:r>
            <a:endParaRPr/>
          </a:p>
        </p:txBody>
      </p:sp>
      <p:sp>
        <p:nvSpPr>
          <p:cNvPr id="866" name="Google Shape;866;p36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Три файла (потока) процесса по умолчанию</a:t>
            </a:r>
            <a:endParaRPr sz="3200">
              <a:solidFill>
                <a:srgbClr val="4C5D6E"/>
              </a:solidFill>
            </a:endParaRPr>
          </a:p>
        </p:txBody>
      </p:sp>
      <p:pic>
        <p:nvPicPr>
          <p:cNvPr id="867" name="Google Shape;867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71500" y="1971625"/>
            <a:ext cx="5972175" cy="23431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871" name="Shape 8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2" name="Google Shape;872;p37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Перенаправления потоков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873" name="Google Shape;873;p37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strike="sngStrike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&gt; file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&gt;&gt;file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| tee file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| sudo tee file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874" name="Google Shape;874;p37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5" name="Google Shape;875;p37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6" name="Google Shape;876;p37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7" name="Google Shape;877;p37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8" name="Google Shape;878;p37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9" name="Google Shape;879;p37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880" name="Google Shape;880;p37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1" name="Google Shape;881;p37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2" name="Google Shape;882;p37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3" name="Google Shape;883;p37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4" name="Google Shape;884;p37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5" name="Google Shape;885;p37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6" name="Google Shape;886;p37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7" name="Google Shape;887;p37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8" name="Google Shape;888;p37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9" name="Google Shape;889;p37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0" name="Google Shape;890;p37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1" name="Google Shape;891;p37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2" name="Google Shape;892;p37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3" name="Google Shape;893;p37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4" name="Google Shape;894;p37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5" name="Google Shape;895;p37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6" name="Google Shape;896;p37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7" name="Google Shape;897;p37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8" name="Google Shape;898;p37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99" name="Google Shape;899;p3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00" name="Google Shape;900;p3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01" name="Google Shape;901;p3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05" name="Shape 9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6" name="Google Shape;906;p38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Перенаправления потоков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07" name="Google Shape;907;p38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strike="sngStrike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cmdfirst |cmdsecond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&lt; file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2&gt; tee file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 2&gt;&gt;file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908" name="Google Shape;908;p38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9" name="Google Shape;909;p38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0" name="Google Shape;910;p38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1" name="Google Shape;911;p38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2" name="Google Shape;912;p38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3" name="Google Shape;913;p38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14" name="Google Shape;914;p38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5" name="Google Shape;915;p38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6" name="Google Shape;916;p38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7" name="Google Shape;917;p38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8" name="Google Shape;918;p38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19" name="Google Shape;919;p38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0" name="Google Shape;920;p38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1" name="Google Shape;921;p38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2" name="Google Shape;922;p38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3" name="Google Shape;923;p38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4" name="Google Shape;924;p38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5" name="Google Shape;925;p38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6" name="Google Shape;926;p38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7" name="Google Shape;927;p38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8" name="Google Shape;928;p38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9" name="Google Shape;929;p38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0" name="Google Shape;930;p38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1" name="Google Shape;931;p38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2" name="Google Shape;932;p38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3" name="Google Shape;933;p3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34" name="Google Shape;934;p3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35" name="Google Shape;935;p3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39" name="Shape 9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0" name="Google Shape;940;p39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Перенаправления потоков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41" name="Google Shape;941;p39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strike="sngStrike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сmd &amp;&gt;file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2&gt;&amp;1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cmd 2&gt;/dev/null</a:t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942" name="Google Shape;942;p39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3" name="Google Shape;943;p39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4" name="Google Shape;944;p39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5" name="Google Shape;945;p39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6" name="Google Shape;946;p39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7" name="Google Shape;947;p39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48" name="Google Shape;948;p39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9" name="Google Shape;949;p39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0" name="Google Shape;950;p39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1" name="Google Shape;951;p39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2" name="Google Shape;952;p39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3" name="Google Shape;953;p39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4" name="Google Shape;954;p39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5" name="Google Shape;955;p39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6" name="Google Shape;956;p39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7" name="Google Shape;957;p39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8" name="Google Shape;958;p39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9" name="Google Shape;959;p39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0" name="Google Shape;960;p39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1" name="Google Shape;961;p39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2" name="Google Shape;962;p39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3" name="Google Shape;963;p39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4" name="Google Shape;964;p39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5" name="Google Shape;965;p39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6" name="Google Shape;966;p39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7" name="Google Shape;967;p3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968" name="Google Shape;968;p3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9" name="Google Shape;969;p3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973" name="Shape 9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" name="Google Shape;974;p40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Взаимодействие процессов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975" name="Google Shape;975;p40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strike="sngStrike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Конвейер: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cmdfirst|cmdsecond</a:t>
            </a:r>
            <a:endParaRPr sz="2000">
              <a:solidFill>
                <a:srgbClr val="2C2D30"/>
              </a:solidFill>
            </a:endParaRPr>
          </a:p>
          <a:p>
            <a:pPr indent="0" lvl="0" marL="457200" rtl="0" algn="l">
              <a:lnSpc>
                <a:spcPct val="24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976" name="Google Shape;976;p40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7" name="Google Shape;977;p40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8" name="Google Shape;978;p40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9" name="Google Shape;979;p40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0" name="Google Shape;980;p40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1" name="Google Shape;981;p40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982" name="Google Shape;982;p40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3" name="Google Shape;983;p40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4" name="Google Shape;984;p40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5" name="Google Shape;985;p40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6" name="Google Shape;986;p40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7" name="Google Shape;987;p40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8" name="Google Shape;988;p40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9" name="Google Shape;989;p40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0" name="Google Shape;990;p40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1" name="Google Shape;991;p40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2" name="Google Shape;992;p40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3" name="Google Shape;993;p40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4" name="Google Shape;994;p40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5" name="Google Shape;995;p40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6" name="Google Shape;996;p40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7" name="Google Shape;997;p40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8" name="Google Shape;998;p40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9" name="Google Shape;999;p40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0" name="Google Shape;1000;p40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1" name="Google Shape;1001;p4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02" name="Google Shape;1002;p4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03" name="Google Shape;1003;p4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07" name="Shape 10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8" name="Google Shape;1008;p41"/>
          <p:cNvSpPr txBox="1"/>
          <p:nvPr>
            <p:ph type="ctrTitle"/>
          </p:nvPr>
        </p:nvSpPr>
        <p:spPr>
          <a:xfrm>
            <a:off x="1142375" y="1052925"/>
            <a:ext cx="6854400" cy="3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strike="sngStrike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Запуск в фоновом режиме: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cmdfirst&amp;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Эквивалентно:</a:t>
            </a:r>
            <a:endParaRPr sz="2000">
              <a:solidFill>
                <a:srgbClr val="2C2D30"/>
              </a:solidFill>
            </a:endParaRPr>
          </a:p>
          <a:p>
            <a:pPr indent="-3556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■"/>
            </a:pPr>
            <a:r>
              <a:rPr lang="ru" sz="2000">
                <a:solidFill>
                  <a:srgbClr val="2C2D30"/>
                </a:solidFill>
              </a:rPr>
              <a:t>cmdfirst</a:t>
            </a:r>
            <a:endParaRPr sz="2000">
              <a:solidFill>
                <a:srgbClr val="2C2D30"/>
              </a:solidFill>
            </a:endParaRPr>
          </a:p>
          <a:p>
            <a:pPr indent="-355600" lvl="2" marL="13716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■"/>
            </a:pPr>
            <a:r>
              <a:rPr lang="ru" sz="2000">
                <a:solidFill>
                  <a:srgbClr val="2C2D30"/>
                </a:solidFill>
              </a:rPr>
              <a:t>Ctrl-Z (Stop)</a:t>
            </a:r>
            <a:endParaRPr sz="2000">
              <a:solidFill>
                <a:srgbClr val="2C2D30"/>
              </a:solidFill>
            </a:endParaRPr>
          </a:p>
          <a:p>
            <a:pPr indent="-355600" lvl="2" marL="13716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■"/>
            </a:pPr>
            <a:r>
              <a:rPr lang="ru" sz="2000">
                <a:solidFill>
                  <a:srgbClr val="2C2D30"/>
                </a:solidFill>
              </a:rPr>
              <a:t>fg ( или bg, но тогда не эквивалентно)</a:t>
            </a:r>
            <a:endParaRPr sz="2000">
              <a:solidFill>
                <a:srgbClr val="2C2D30"/>
              </a:solidFill>
            </a:endParaRPr>
          </a:p>
          <a:p>
            <a:pPr indent="0" lvl="0" marL="457200" rtl="0" algn="l">
              <a:lnSpc>
                <a:spcPct val="24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1009" name="Google Shape;1009;p41"/>
          <p:cNvSpPr txBox="1"/>
          <p:nvPr>
            <p:ph type="ctrTitle"/>
          </p:nvPr>
        </p:nvSpPr>
        <p:spPr>
          <a:xfrm>
            <a:off x="1142400" y="0"/>
            <a:ext cx="6854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Взаимодействие процессов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10" name="Google Shape;1010;p41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1" name="Google Shape;1011;p41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2" name="Google Shape;1012;p41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3" name="Google Shape;1013;p41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4" name="Google Shape;1014;p41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5" name="Google Shape;1015;p41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16" name="Google Shape;1016;p41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7" name="Google Shape;1017;p41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8" name="Google Shape;1018;p41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9" name="Google Shape;1019;p41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0" name="Google Shape;1020;p41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1" name="Google Shape;1021;p41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2" name="Google Shape;1022;p41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3" name="Google Shape;1023;p41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4" name="Google Shape;1024;p41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5" name="Google Shape;1025;p41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6" name="Google Shape;1026;p41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7" name="Google Shape;1027;p41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8" name="Google Shape;1028;p41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9" name="Google Shape;1029;p41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0" name="Google Shape;1030;p41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1" name="Google Shape;1031;p41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2" name="Google Shape;1032;p41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3" name="Google Shape;1033;p41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4" name="Google Shape;1034;p41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5" name="Google Shape;1035;p4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36" name="Google Shape;1036;p41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37" name="Google Shape;1037;p4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ctrTitle"/>
          </p:nvPr>
        </p:nvSpPr>
        <p:spPr>
          <a:xfrm>
            <a:off x="1142400" y="57150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2" name="Google Shape;122;p15"/>
          <p:cNvSpPr txBox="1"/>
          <p:nvPr>
            <p:ph type="ctrTitle"/>
          </p:nvPr>
        </p:nvSpPr>
        <p:spPr>
          <a:xfrm>
            <a:off x="1142375" y="2286000"/>
            <a:ext cx="68544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302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UNIXWAY.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Работа в консоли.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Конвейеры и процессы.</a:t>
            </a:r>
            <a:endParaRPr>
              <a:solidFill>
                <a:srgbClr val="2C2D30"/>
              </a:solidFill>
            </a:endParaRPr>
          </a:p>
          <a:p>
            <a:pPr indent="-3302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>
                <a:solidFill>
                  <a:srgbClr val="2C2D30"/>
                </a:solidFill>
              </a:rPr>
              <a:t>X Window System.</a:t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2C2D30"/>
                </a:solidFill>
              </a:rPr>
              <a:t>К концу урока мы научимся работать в консоли, разбираться с процессами.</a:t>
            </a:r>
            <a:endParaRPr>
              <a:solidFill>
                <a:schemeClr val="dk2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ru">
                <a:solidFill>
                  <a:srgbClr val="2C2D30"/>
                </a:solidFill>
              </a:rPr>
              <a:t> </a:t>
            </a:r>
            <a:endParaRPr sz="1600">
              <a:solidFill>
                <a:schemeClr val="dk2"/>
              </a:solidFill>
            </a:endParaRPr>
          </a:p>
        </p:txBody>
      </p:sp>
      <p:sp>
        <p:nvSpPr>
          <p:cNvPr id="123" name="Google Shape;123;p1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1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1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1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9" name="Google Shape;129;p1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1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1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1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1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49" name="Google Shape;149;p1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0" name="Google Shape;150;p1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41" name="Shape 10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Google Shape;1042;p42"/>
          <p:cNvSpPr txBox="1"/>
          <p:nvPr>
            <p:ph type="ctrTitle"/>
          </p:nvPr>
        </p:nvSpPr>
        <p:spPr>
          <a:xfrm>
            <a:off x="1142375" y="800725"/>
            <a:ext cx="6854400" cy="3199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strike="sngStrike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AutoNum type="arabicPeriod"/>
            </a:pPr>
            <a:r>
              <a:rPr lang="ru" sz="2000">
                <a:solidFill>
                  <a:srgbClr val="2C2D30"/>
                </a:solidFill>
              </a:rPr>
              <a:t>Сигналы: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kill -s 9 — убить процесс (KILL)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kill -s 15 — корректно завершить процесс (TERM)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AutoNum type="arabicPeriod"/>
            </a:pPr>
            <a:r>
              <a:rPr lang="ru" sz="2000">
                <a:solidFill>
                  <a:srgbClr val="2C2D30"/>
                </a:solidFill>
              </a:rPr>
              <a:t>nohup cmdfirst — игнорировать сигнал 1 (hup) потери связи с терминалом</a:t>
            </a:r>
            <a:endParaRPr sz="2000">
              <a:solidFill>
                <a:srgbClr val="2C2D30"/>
              </a:solidFill>
            </a:endParaRPr>
          </a:p>
          <a:p>
            <a:pPr indent="0" lvl="0" marL="457200" rtl="0" algn="l">
              <a:lnSpc>
                <a:spcPct val="240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1043" name="Google Shape;1043;p42"/>
          <p:cNvSpPr txBox="1"/>
          <p:nvPr>
            <p:ph type="ctrTitle"/>
          </p:nvPr>
        </p:nvSpPr>
        <p:spPr>
          <a:xfrm>
            <a:off x="1142400" y="0"/>
            <a:ext cx="6854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Взаимодействие процессов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44" name="Google Shape;1044;p42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5" name="Google Shape;1045;p42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6" name="Google Shape;1046;p42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7" name="Google Shape;1047;p42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8" name="Google Shape;1048;p42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9" name="Google Shape;1049;p42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50" name="Google Shape;1050;p42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1" name="Google Shape;1051;p42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2" name="Google Shape;1052;p42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3" name="Google Shape;1053;p42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4" name="Google Shape;1054;p42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5" name="Google Shape;1055;p42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6" name="Google Shape;1056;p42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7" name="Google Shape;1057;p42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8" name="Google Shape;1058;p42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9" name="Google Shape;1059;p42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0" name="Google Shape;1060;p42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1" name="Google Shape;1061;p42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2" name="Google Shape;1062;p42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3" name="Google Shape;1063;p42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4" name="Google Shape;1064;p42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5" name="Google Shape;1065;p42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6" name="Google Shape;1066;p42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7" name="Google Shape;1067;p42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8" name="Google Shape;1068;p42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9" name="Google Shape;1069;p4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070" name="Google Shape;1070;p4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1" name="Google Shape;1071;p4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075" name="Shape 10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6" name="Google Shape;1076;p43"/>
          <p:cNvSpPr txBox="1"/>
          <p:nvPr>
            <p:ph type="ctrTitle"/>
          </p:nvPr>
        </p:nvSpPr>
        <p:spPr>
          <a:xfrm>
            <a:off x="1142375" y="1052925"/>
            <a:ext cx="6854400" cy="3519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 strike="sngStrike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Где хранятся: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/var/log/syslog (Ubuntu 16 и др.)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/var/log/messages (Centos 7 и др.)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Как посмотреть: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tail -f /var/log/syslog</a:t>
            </a:r>
            <a:endParaRPr sz="2000">
              <a:solidFill>
                <a:srgbClr val="2C2D30"/>
              </a:solidFill>
            </a:endParaRPr>
          </a:p>
          <a:p>
            <a:pPr indent="-3556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○"/>
            </a:pPr>
            <a:r>
              <a:rPr lang="ru" sz="2000">
                <a:solidFill>
                  <a:srgbClr val="2C2D30"/>
                </a:solidFill>
              </a:rPr>
              <a:t>остановить вывод Ctrl-C</a:t>
            </a:r>
            <a:endParaRPr sz="2000">
              <a:solidFill>
                <a:srgbClr val="2C2D30"/>
              </a:solidFill>
            </a:endParaRPr>
          </a:p>
          <a:p>
            <a:pPr indent="0" lvl="0" marL="457200" rtl="0" algn="l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1077" name="Google Shape;1077;p43"/>
          <p:cNvSpPr txBox="1"/>
          <p:nvPr>
            <p:ph type="ctrTitle"/>
          </p:nvPr>
        </p:nvSpPr>
        <p:spPr>
          <a:xfrm>
            <a:off x="1142400" y="0"/>
            <a:ext cx="6854400" cy="129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Логи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078" name="Google Shape;1078;p43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9" name="Google Shape;1079;p43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0" name="Google Shape;1080;p43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1" name="Google Shape;1081;p43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2" name="Google Shape;1082;p43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3" name="Google Shape;1083;p43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84" name="Google Shape;1084;p43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5" name="Google Shape;1085;p43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6" name="Google Shape;1086;p43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7" name="Google Shape;1087;p43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8" name="Google Shape;1088;p43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9" name="Google Shape;1089;p43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0" name="Google Shape;1090;p43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1" name="Google Shape;1091;p43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2" name="Google Shape;1092;p43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3" name="Google Shape;1093;p43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4" name="Google Shape;1094;p43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5" name="Google Shape;1095;p43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6" name="Google Shape;1096;p43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7" name="Google Shape;1097;p43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8" name="Google Shape;1098;p43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9" name="Google Shape;1099;p43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0" name="Google Shape;1100;p43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1" name="Google Shape;1101;p43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2" name="Google Shape;1102;p43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3" name="Google Shape;1103;p43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04" name="Google Shape;1104;p43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5" name="Google Shape;1105;p43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109" name="Shape 1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Google Shape;1110;p44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1" name="Google Shape;1111;p44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2" name="Google Shape;1112;p44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3" name="Google Shape;1113;p44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4" name="Google Shape;1114;p44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5" name="Google Shape;1115;p44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6" name="Google Shape;1116;p44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7" name="Google Shape;1117;p44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8" name="Google Shape;1118;p44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9" name="Google Shape;1119;p44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0" name="Google Shape;1120;p44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1" name="Google Shape;1121;p44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2" name="Google Shape;1122;p44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3" name="Google Shape;1123;p44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4" name="Google Shape;1124;p44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5" name="Google Shape;1125;p44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6" name="Google Shape;1126;p44"/>
          <p:cNvSpPr/>
          <p:nvPr/>
        </p:nvSpPr>
        <p:spPr>
          <a:xfrm>
            <a:off x="9368848" y="1714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7" name="Google Shape;1127;p44"/>
          <p:cNvSpPr/>
          <p:nvPr/>
        </p:nvSpPr>
        <p:spPr>
          <a:xfrm>
            <a:off x="9368848" y="22859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8" name="Google Shape;1128;p44"/>
          <p:cNvSpPr/>
          <p:nvPr/>
        </p:nvSpPr>
        <p:spPr>
          <a:xfrm>
            <a:off x="9368848" y="2857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9" name="Google Shape;1129;p44"/>
          <p:cNvSpPr/>
          <p:nvPr/>
        </p:nvSpPr>
        <p:spPr>
          <a:xfrm>
            <a:off x="9368848" y="34289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0" name="Google Shape;1130;p44"/>
          <p:cNvSpPr/>
          <p:nvPr/>
        </p:nvSpPr>
        <p:spPr>
          <a:xfrm>
            <a:off x="9368848" y="40004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1" name="Google Shape;1131;p44"/>
          <p:cNvSpPr/>
          <p:nvPr/>
        </p:nvSpPr>
        <p:spPr>
          <a:xfrm>
            <a:off x="9368848" y="457195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132" name="Google Shape;1132;p44"/>
          <p:cNvSpPr/>
          <p:nvPr/>
        </p:nvSpPr>
        <p:spPr>
          <a:xfrm>
            <a:off x="9368848" y="11429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3" name="Google Shape;1133;p44"/>
          <p:cNvSpPr/>
          <p:nvPr/>
        </p:nvSpPr>
        <p:spPr>
          <a:xfrm>
            <a:off x="9368848" y="5714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4" name="Google Shape;1134;p44"/>
          <p:cNvSpPr/>
          <p:nvPr/>
        </p:nvSpPr>
        <p:spPr>
          <a:xfrm>
            <a:off x="9368848" y="-6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5" name="Google Shape;1135;p44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36" name="Google Shape;1136;p44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37" name="Google Shape;1137;p44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8" name="Google Shape;1138;p44"/>
          <p:cNvSpPr txBox="1"/>
          <p:nvPr/>
        </p:nvSpPr>
        <p:spPr>
          <a:xfrm>
            <a:off x="3066325" y="1970850"/>
            <a:ext cx="4382100" cy="6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X Windows System</a:t>
            </a:r>
            <a:endParaRPr sz="24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142" name="Shape 1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3" name="Google Shape;1143;p45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4" name="Google Shape;1144;p45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5" name="Google Shape;1145;p45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6" name="Google Shape;1146;p45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7" name="Google Shape;1147;p45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8" name="Google Shape;1148;p45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9" name="Google Shape;1149;p45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0" name="Google Shape;1150;p45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1" name="Google Shape;1151;p45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2" name="Google Shape;1152;p45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3" name="Google Shape;1153;p45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4" name="Google Shape;1154;p45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5" name="Google Shape;1155;p45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6" name="Google Shape;1156;p45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7" name="Google Shape;1157;p45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8" name="Google Shape;1158;p45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9" name="Google Shape;1159;p45"/>
          <p:cNvSpPr/>
          <p:nvPr/>
        </p:nvSpPr>
        <p:spPr>
          <a:xfrm>
            <a:off x="9368848" y="1714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0" name="Google Shape;1160;p45"/>
          <p:cNvSpPr/>
          <p:nvPr/>
        </p:nvSpPr>
        <p:spPr>
          <a:xfrm>
            <a:off x="9368848" y="22859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1" name="Google Shape;1161;p45"/>
          <p:cNvSpPr/>
          <p:nvPr/>
        </p:nvSpPr>
        <p:spPr>
          <a:xfrm>
            <a:off x="9368848" y="2857460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2" name="Google Shape;1162;p45"/>
          <p:cNvSpPr/>
          <p:nvPr/>
        </p:nvSpPr>
        <p:spPr>
          <a:xfrm>
            <a:off x="9368848" y="34289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3" name="Google Shape;1163;p45"/>
          <p:cNvSpPr/>
          <p:nvPr/>
        </p:nvSpPr>
        <p:spPr>
          <a:xfrm>
            <a:off x="9368848" y="4000459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4" name="Google Shape;1164;p45"/>
          <p:cNvSpPr/>
          <p:nvPr/>
        </p:nvSpPr>
        <p:spPr>
          <a:xfrm>
            <a:off x="9368848" y="457195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165" name="Google Shape;1165;p45"/>
          <p:cNvSpPr/>
          <p:nvPr/>
        </p:nvSpPr>
        <p:spPr>
          <a:xfrm>
            <a:off x="9368848" y="11429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6" name="Google Shape;1166;p45"/>
          <p:cNvSpPr/>
          <p:nvPr/>
        </p:nvSpPr>
        <p:spPr>
          <a:xfrm>
            <a:off x="9368848" y="571461"/>
            <a:ext cx="571200" cy="571500"/>
          </a:xfrm>
          <a:prstGeom prst="rect">
            <a:avLst/>
          </a:prstGeom>
          <a:noFill/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7" name="Google Shape;1167;p45"/>
          <p:cNvSpPr/>
          <p:nvPr/>
        </p:nvSpPr>
        <p:spPr>
          <a:xfrm>
            <a:off x="9368848" y="-6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8" name="Google Shape;1168;p45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169" name="Google Shape;1169;p45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0" name="Google Shape;1170;p45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71" name="Google Shape;1171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262063" y="742950"/>
            <a:ext cx="6619875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1172" name="Google Shape;1172;p45"/>
          <p:cNvSpPr txBox="1"/>
          <p:nvPr/>
        </p:nvSpPr>
        <p:spPr>
          <a:xfrm>
            <a:off x="1707950" y="412950"/>
            <a:ext cx="5752800" cy="6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 sz="2400"/>
              <a:t>Как работает X Windows System</a:t>
            </a:r>
            <a:endParaRPr sz="240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176" name="Shape 1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" name="Google Shape;1177;p46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Оконные менеджеры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178" name="Google Shape;1178;p46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2000">
                <a:solidFill>
                  <a:srgbClr val="2C2D30"/>
                </a:solidFill>
              </a:rPr>
              <a:t>Программы для управления окнами: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 enlightement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 fvwm</a:t>
            </a:r>
            <a:endParaRPr sz="2000">
              <a:solidFill>
                <a:srgbClr val="2C2D30"/>
              </a:solidFill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2000"/>
              <a:buChar char="●"/>
            </a:pPr>
            <a:r>
              <a:rPr lang="ru" sz="2000">
                <a:solidFill>
                  <a:srgbClr val="2C2D30"/>
                </a:solidFill>
              </a:rPr>
              <a:t> openbox</a:t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1179" name="Google Shape;1179;p46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0" name="Google Shape;1180;p46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1" name="Google Shape;1181;p46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2" name="Google Shape;1182;p46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3" name="Google Shape;1183;p46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4" name="Google Shape;1184;p46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185" name="Google Shape;1185;p46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6" name="Google Shape;1186;p46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7" name="Google Shape;1187;p46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8" name="Google Shape;1188;p46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9" name="Google Shape;1189;p46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0" name="Google Shape;1190;p46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1" name="Google Shape;1191;p46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2" name="Google Shape;1192;p46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3" name="Google Shape;1193;p46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4" name="Google Shape;1194;p46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5" name="Google Shape;1195;p46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6" name="Google Shape;1196;p46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7" name="Google Shape;1197;p46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8" name="Google Shape;1198;p46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9" name="Google Shape;1199;p46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0" name="Google Shape;1200;p46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1" name="Google Shape;1201;p46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2" name="Google Shape;1202;p46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3" name="Google Shape;1203;p46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4" name="Google Shape;1204;p4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205" name="Google Shape;1205;p4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6" name="Google Shape;1206;p4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47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Окружения рабочего стола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12" name="Google Shape;1212;p47"/>
          <p:cNvSpPr txBox="1"/>
          <p:nvPr>
            <p:ph type="ctrTitle"/>
          </p:nvPr>
        </p:nvSpPr>
        <p:spPr>
          <a:xfrm>
            <a:off x="1142375" y="1409525"/>
            <a:ext cx="6854400" cy="316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04800" lvl="0" marL="457200" rtl="0" algn="l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200"/>
              <a:buChar char="●"/>
            </a:pPr>
            <a:r>
              <a:rPr lang="ru" sz="1200">
                <a:solidFill>
                  <a:srgbClr val="2C2D30"/>
                </a:solidFill>
              </a:rPr>
              <a:t>оконный менеджер + набор интегрированных приложений.</a:t>
            </a:r>
            <a:endParaRPr sz="1200">
              <a:solidFill>
                <a:srgbClr val="2C2D30"/>
              </a:solidFill>
            </a:endParaRPr>
          </a:p>
          <a:p>
            <a:pPr indent="-3048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200"/>
              <a:buChar char="●"/>
            </a:pPr>
            <a:r>
              <a:rPr lang="ru" sz="1200">
                <a:solidFill>
                  <a:srgbClr val="2C2D30"/>
                </a:solidFill>
              </a:rPr>
              <a:t>Современные, c 3D-анимацией:</a:t>
            </a:r>
            <a:endParaRPr sz="1200">
              <a:solidFill>
                <a:srgbClr val="2C2D30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200"/>
              <a:buChar char="○"/>
            </a:pPr>
            <a:r>
              <a:rPr lang="ru" sz="1200">
                <a:solidFill>
                  <a:srgbClr val="2C2D30"/>
                </a:solidFill>
              </a:rPr>
              <a:t>Unity</a:t>
            </a:r>
            <a:endParaRPr sz="1200">
              <a:solidFill>
                <a:srgbClr val="2C2D30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200"/>
              <a:buChar char="○"/>
            </a:pPr>
            <a:r>
              <a:rPr lang="ru" sz="1200">
                <a:solidFill>
                  <a:srgbClr val="2C2D30"/>
                </a:solidFill>
              </a:rPr>
              <a:t>KDE4</a:t>
            </a:r>
            <a:endParaRPr sz="1200">
              <a:solidFill>
                <a:srgbClr val="2C2D30"/>
              </a:solidFill>
            </a:endParaRPr>
          </a:p>
          <a:p>
            <a:pPr indent="-30480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200"/>
              <a:buChar char="○"/>
            </a:pPr>
            <a:r>
              <a:rPr lang="ru" sz="1200">
                <a:solidFill>
                  <a:srgbClr val="2C2D30"/>
                </a:solidFill>
              </a:rPr>
              <a:t>Gnome3</a:t>
            </a:r>
            <a:endParaRPr sz="1200">
              <a:solidFill>
                <a:srgbClr val="2C2D30"/>
              </a:solidFill>
            </a:endParaRPr>
          </a:p>
          <a:p>
            <a:pPr indent="-304800" lvl="0" marL="4572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200"/>
              <a:buChar char="●"/>
            </a:pPr>
            <a:r>
              <a:rPr lang="ru" sz="1200">
                <a:solidFill>
                  <a:srgbClr val="2C2D30"/>
                </a:solidFill>
              </a:rPr>
              <a:t>Легкие:</a:t>
            </a:r>
            <a:endParaRPr sz="1200">
              <a:solidFill>
                <a:srgbClr val="2C2D30"/>
              </a:solidFill>
            </a:endParaRPr>
          </a:p>
          <a:p>
            <a:pPr indent="-3048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200"/>
              <a:buChar char="○"/>
            </a:pPr>
            <a:r>
              <a:rPr lang="ru" sz="1200">
                <a:solidFill>
                  <a:srgbClr val="2C2D30"/>
                </a:solidFill>
              </a:rPr>
              <a:t>XFCE</a:t>
            </a:r>
            <a:endParaRPr sz="1200">
              <a:solidFill>
                <a:srgbClr val="2C2D30"/>
              </a:solidFill>
            </a:endParaRPr>
          </a:p>
          <a:p>
            <a:pPr indent="-304800" lvl="1" marL="91440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200"/>
              <a:buChar char="○"/>
            </a:pPr>
            <a:r>
              <a:rPr lang="ru" sz="1200">
                <a:solidFill>
                  <a:srgbClr val="2C2D30"/>
                </a:solidFill>
              </a:rPr>
              <a:t>LXDE</a:t>
            </a:r>
            <a:endParaRPr sz="1200">
              <a:solidFill>
                <a:srgbClr val="2C2D30"/>
              </a:solidFill>
            </a:endParaRPr>
          </a:p>
        </p:txBody>
      </p:sp>
      <p:sp>
        <p:nvSpPr>
          <p:cNvPr id="1213" name="Google Shape;1213;p47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4" name="Google Shape;1214;p47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5" name="Google Shape;1215;p47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6" name="Google Shape;1216;p47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7" name="Google Shape;1217;p47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8" name="Google Shape;1218;p47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19" name="Google Shape;1219;p47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0" name="Google Shape;1220;p47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1" name="Google Shape;1221;p47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2" name="Google Shape;1222;p47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3" name="Google Shape;1223;p47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4" name="Google Shape;1224;p47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5" name="Google Shape;1225;p47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6" name="Google Shape;1226;p47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7" name="Google Shape;1227;p47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8" name="Google Shape;1228;p47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9" name="Google Shape;1229;p47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0" name="Google Shape;1230;p47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1" name="Google Shape;1231;p47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2" name="Google Shape;1232;p47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3" name="Google Shape;1233;p47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4" name="Google Shape;1234;p47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5" name="Google Shape;1235;p47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6" name="Google Shape;1236;p47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7" name="Google Shape;1237;p47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8" name="Google Shape;1238;p4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239" name="Google Shape;1239;p4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0" name="Google Shape;1240;p4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44" name="Shape 1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5" name="Google Shape;1245;p48"/>
          <p:cNvSpPr txBox="1"/>
          <p:nvPr>
            <p:ph type="ctrTitle"/>
          </p:nvPr>
        </p:nvSpPr>
        <p:spPr>
          <a:xfrm>
            <a:off x="1427975" y="52150"/>
            <a:ext cx="24543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Unity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46" name="Google Shape;1246;p48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7" name="Google Shape;1247;p48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8" name="Google Shape;1248;p48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9" name="Google Shape;1249;p48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0" name="Google Shape;1250;p48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1" name="Google Shape;1251;p48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52" name="Google Shape;1252;p48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3" name="Google Shape;1253;p48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4" name="Google Shape;1254;p48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5" name="Google Shape;1255;p48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6" name="Google Shape;1256;p48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7" name="Google Shape;1257;p48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8" name="Google Shape;1258;p48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9" name="Google Shape;1259;p48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0" name="Google Shape;1260;p48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1" name="Google Shape;1261;p48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2" name="Google Shape;1262;p48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3" name="Google Shape;1263;p48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4" name="Google Shape;1264;p48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5" name="Google Shape;1265;p48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6" name="Google Shape;1266;p48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7" name="Google Shape;1267;p48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8" name="Google Shape;1268;p48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9" name="Google Shape;1269;p48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0" name="Google Shape;1270;p48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1" name="Google Shape;1271;p4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272" name="Google Shape;1272;p4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73" name="Google Shape;1273;p4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74" name="Google Shape;1274;p4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63225" y="698522"/>
            <a:ext cx="6854399" cy="43173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49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280" name="Google Shape;1280;p4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1" name="Google Shape;1281;p4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2" name="Google Shape;1282;p4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3" name="Google Shape;1283;p4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4" name="Google Shape;1284;p4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5" name="Google Shape;1285;p4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286" name="Google Shape;1286;p4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7" name="Google Shape;1287;p4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8" name="Google Shape;1288;p4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9" name="Google Shape;1289;p4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0" name="Google Shape;1290;p4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1" name="Google Shape;1291;p4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2" name="Google Shape;1292;p4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3" name="Google Shape;1293;p4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4" name="Google Shape;1294;p4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5" name="Google Shape;1295;p4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6" name="Google Shape;1296;p4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7" name="Google Shape;1297;p4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8" name="Google Shape;1298;p4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9" name="Google Shape;1299;p4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0" name="Google Shape;1300;p4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1" name="Google Shape;1301;p4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2" name="Google Shape;1302;p4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3" name="Google Shape;1303;p4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4" name="Google Shape;1304;p4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5" name="Google Shape;1305;p4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306" name="Google Shape;1306;p4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7" name="Google Shape;1307;p4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Инструменты, которые понадобятся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56" name="Google Shape;156;p1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1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62" name="Google Shape;162;p1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3" name="Google Shape;163;p1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1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1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3" name="Google Shape;173;p1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1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1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1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82" name="Google Shape;182;p1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17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Инструменты 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89" name="Google Shape;189;p17"/>
          <p:cNvSpPr txBox="1"/>
          <p:nvPr>
            <p:ph type="ctrTitle"/>
          </p:nvPr>
        </p:nvSpPr>
        <p:spPr>
          <a:xfrm>
            <a:off x="1142375" y="2286000"/>
            <a:ext cx="68544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Установленная Ubuntu в VirtualBox или VMWare Player.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Putty для удаленного доступа (по желанию).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XMing (X11-сервер для Windows — по желанию).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190" name="Google Shape;190;p17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7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7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p17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4" name="Google Shape;194;p17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17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96" name="Google Shape;196;p17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7" name="Google Shape;197;p17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7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9" name="Google Shape;199;p17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0" name="Google Shape;200;p17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1" name="Google Shape;201;p17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7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17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17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17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17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7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17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17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17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17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7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17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7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1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16" name="Google Shape;216;p1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17" name="Google Shape;217;p1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18"/>
          <p:cNvSpPr txBox="1"/>
          <p:nvPr>
            <p:ph type="ctrTitle"/>
          </p:nvPr>
        </p:nvSpPr>
        <p:spPr>
          <a:xfrm>
            <a:off x="4352200" y="571450"/>
            <a:ext cx="36447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Работа в консоли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23" name="Google Shape;223;p18"/>
          <p:cNvSpPr txBox="1"/>
          <p:nvPr>
            <p:ph type="ctrTitle"/>
          </p:nvPr>
        </p:nvSpPr>
        <p:spPr>
          <a:xfrm>
            <a:off x="4500575" y="2286000"/>
            <a:ext cx="3496200" cy="28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Горячие клавиши.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Команды.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224" name="Google Shape;224;p18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18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18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7" name="Google Shape;227;p18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8" name="Google Shape;228;p18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9" name="Google Shape;229;p18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30" name="Google Shape;230;p18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1" name="Google Shape;231;p18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2" name="Google Shape;232;p18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3" name="Google Shape;233;p18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4" name="Google Shape;234;p18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18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8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18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18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18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18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18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18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18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8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18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18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18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18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1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50" name="Google Shape;250;p1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51" name="Google Shape;251;p1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52" name="Google Shape;252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5500" y="714375"/>
            <a:ext cx="4026700" cy="3020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56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9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Переключение виртуальных терминалов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58" name="Google Shape;258;p19"/>
          <p:cNvSpPr txBox="1"/>
          <p:nvPr>
            <p:ph type="ctrTitle"/>
          </p:nvPr>
        </p:nvSpPr>
        <p:spPr>
          <a:xfrm>
            <a:off x="1142375" y="1714500"/>
            <a:ext cx="68544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2C2D30"/>
                </a:solidFill>
              </a:rPr>
              <a:t>Из графического интерфейса: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– Ctrl-Alt-F[1-6]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– под VirtualBox Ctrl-F[1-6]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259" name="Google Shape;259;p19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19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19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19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3" name="Google Shape;263;p19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4" name="Google Shape;264;p19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65" name="Google Shape;265;p19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6" name="Google Shape;266;p19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7" name="Google Shape;267;p19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19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19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19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19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19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19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19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19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19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19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19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19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85" name="Google Shape;285;p1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1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90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0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Переключение виртуальных терминалов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92" name="Google Shape;292;p20"/>
          <p:cNvSpPr txBox="1"/>
          <p:nvPr>
            <p:ph type="ctrTitle"/>
          </p:nvPr>
        </p:nvSpPr>
        <p:spPr>
          <a:xfrm>
            <a:off x="1142375" y="1714500"/>
            <a:ext cx="68544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ru" sz="1800">
                <a:solidFill>
                  <a:srgbClr val="2C2D30"/>
                </a:solidFill>
              </a:rPr>
              <a:t> Из терминала в графику: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– Alt-F7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 sz="1800">
                <a:solidFill>
                  <a:srgbClr val="2C2D30"/>
                </a:solidFill>
              </a:rPr>
              <a:t>Из терминала в терминал</a:t>
            </a:r>
            <a:endParaRPr sz="1800">
              <a:solidFill>
                <a:srgbClr val="2C2D30"/>
              </a:solidFill>
            </a:endParaRPr>
          </a:p>
          <a:p>
            <a:pPr indent="-342900" lvl="0" marL="45720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2C2D30"/>
              </a:buClr>
              <a:buSzPts val="1800"/>
              <a:buChar char="●"/>
            </a:pPr>
            <a:r>
              <a:rPr lang="ru" sz="1800">
                <a:solidFill>
                  <a:srgbClr val="2C2D30"/>
                </a:solidFill>
              </a:rPr>
              <a:t>– Alt-F1 — Alt-F6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293" name="Google Shape;293;p20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0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0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99" name="Google Shape;299;p20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0" name="Google Shape;300;p20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1" name="Google Shape;301;p20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2" name="Google Shape;302;p20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3" name="Google Shape;303;p20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4" name="Google Shape;304;p20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20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7" name="Google Shape;307;p20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20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20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0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0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0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0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20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20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20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20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2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19" name="Google Shape;319;p2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20" name="Google Shape;320;p2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5" name="Google Shape;325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72813" y="2034875"/>
            <a:ext cx="6124575" cy="2752725"/>
          </a:xfrm>
          <a:prstGeom prst="rect">
            <a:avLst/>
          </a:prstGeom>
          <a:noFill/>
          <a:ln>
            <a:noFill/>
          </a:ln>
        </p:spPr>
      </p:pic>
      <p:sp>
        <p:nvSpPr>
          <p:cNvPr id="326" name="Google Shape;326;p21"/>
          <p:cNvSpPr txBox="1"/>
          <p:nvPr>
            <p:ph type="ctrTitle"/>
          </p:nvPr>
        </p:nvSpPr>
        <p:spPr>
          <a:xfrm>
            <a:off x="1142400" y="571450"/>
            <a:ext cx="6854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Постраничное перелистывание в консоли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27" name="Google Shape;327;p21"/>
          <p:cNvSpPr txBox="1"/>
          <p:nvPr>
            <p:ph type="ctrTitle"/>
          </p:nvPr>
        </p:nvSpPr>
        <p:spPr>
          <a:xfrm>
            <a:off x="1142400" y="1428900"/>
            <a:ext cx="2997900" cy="3428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None/>
            </a:pPr>
            <a:r>
              <a:rPr lang="ru" sz="1800">
                <a:solidFill>
                  <a:srgbClr val="2C2D30"/>
                </a:solidFill>
              </a:rPr>
              <a:t>– Shift-PgUP 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24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None/>
            </a:pPr>
            <a:r>
              <a:rPr lang="ru" sz="1800">
                <a:solidFill>
                  <a:srgbClr val="2C2D30"/>
                </a:solidFill>
              </a:rPr>
              <a:t>– Shift-PgDN</a:t>
            </a:r>
            <a:endParaRPr sz="18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2000">
              <a:solidFill>
                <a:srgbClr val="2C2D30"/>
              </a:solidFill>
            </a:endParaRPr>
          </a:p>
        </p:txBody>
      </p:sp>
      <p:sp>
        <p:nvSpPr>
          <p:cNvPr id="328" name="Google Shape;328;p21"/>
          <p:cNvSpPr/>
          <p:nvPr/>
        </p:nvSpPr>
        <p:spPr>
          <a:xfrm>
            <a:off x="-799826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1"/>
          <p:cNvSpPr/>
          <p:nvPr/>
        </p:nvSpPr>
        <p:spPr>
          <a:xfrm>
            <a:off x="-799826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21"/>
          <p:cNvSpPr/>
          <p:nvPr/>
        </p:nvSpPr>
        <p:spPr>
          <a:xfrm>
            <a:off x="-799826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21"/>
          <p:cNvSpPr/>
          <p:nvPr/>
        </p:nvSpPr>
        <p:spPr>
          <a:xfrm>
            <a:off x="-799826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21"/>
          <p:cNvSpPr/>
          <p:nvPr/>
        </p:nvSpPr>
        <p:spPr>
          <a:xfrm>
            <a:off x="-799826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3" name="Google Shape;333;p21"/>
          <p:cNvSpPr/>
          <p:nvPr/>
        </p:nvSpPr>
        <p:spPr>
          <a:xfrm>
            <a:off x="-799826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34" name="Google Shape;334;p21"/>
          <p:cNvSpPr/>
          <p:nvPr/>
        </p:nvSpPr>
        <p:spPr>
          <a:xfrm>
            <a:off x="-799826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/>
          <p:nvPr/>
        </p:nvSpPr>
        <p:spPr>
          <a:xfrm>
            <a:off x="-799826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6" name="Google Shape;336;p21"/>
          <p:cNvSpPr/>
          <p:nvPr/>
        </p:nvSpPr>
        <p:spPr>
          <a:xfrm>
            <a:off x="-799826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7" name="Google Shape;337;p21"/>
          <p:cNvSpPr/>
          <p:nvPr/>
        </p:nvSpPr>
        <p:spPr>
          <a:xfrm>
            <a:off x="-26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21"/>
          <p:cNvSpPr/>
          <p:nvPr/>
        </p:nvSpPr>
        <p:spPr>
          <a:xfrm>
            <a:off x="571174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21"/>
          <p:cNvSpPr/>
          <p:nvPr/>
        </p:nvSpPr>
        <p:spPr>
          <a:xfrm>
            <a:off x="1142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21"/>
          <p:cNvSpPr/>
          <p:nvPr/>
        </p:nvSpPr>
        <p:spPr>
          <a:xfrm>
            <a:off x="1713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21"/>
          <p:cNvSpPr/>
          <p:nvPr/>
        </p:nvSpPr>
        <p:spPr>
          <a:xfrm>
            <a:off x="2284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21"/>
          <p:cNvSpPr/>
          <p:nvPr/>
        </p:nvSpPr>
        <p:spPr>
          <a:xfrm>
            <a:off x="2855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3" name="Google Shape;343;p21"/>
          <p:cNvSpPr/>
          <p:nvPr/>
        </p:nvSpPr>
        <p:spPr>
          <a:xfrm>
            <a:off x="3427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1"/>
          <p:cNvSpPr/>
          <p:nvPr/>
        </p:nvSpPr>
        <p:spPr>
          <a:xfrm>
            <a:off x="39983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5" name="Google Shape;345;p21"/>
          <p:cNvSpPr/>
          <p:nvPr/>
        </p:nvSpPr>
        <p:spPr>
          <a:xfrm>
            <a:off x="45695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6" name="Google Shape;346;p21"/>
          <p:cNvSpPr/>
          <p:nvPr/>
        </p:nvSpPr>
        <p:spPr>
          <a:xfrm>
            <a:off x="51407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7" name="Google Shape;347;p21"/>
          <p:cNvSpPr/>
          <p:nvPr/>
        </p:nvSpPr>
        <p:spPr>
          <a:xfrm>
            <a:off x="57119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8" name="Google Shape;348;p21"/>
          <p:cNvSpPr/>
          <p:nvPr/>
        </p:nvSpPr>
        <p:spPr>
          <a:xfrm>
            <a:off x="6283174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9" name="Google Shape;349;p21"/>
          <p:cNvSpPr/>
          <p:nvPr/>
        </p:nvSpPr>
        <p:spPr>
          <a:xfrm>
            <a:off x="68543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0" name="Google Shape;350;p21"/>
          <p:cNvSpPr/>
          <p:nvPr/>
        </p:nvSpPr>
        <p:spPr>
          <a:xfrm>
            <a:off x="7425573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1"/>
          <p:cNvSpPr/>
          <p:nvPr/>
        </p:nvSpPr>
        <p:spPr>
          <a:xfrm>
            <a:off x="79967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1"/>
          <p:cNvSpPr/>
          <p:nvPr/>
        </p:nvSpPr>
        <p:spPr>
          <a:xfrm>
            <a:off x="8567973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3" name="Google Shape;353;p21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54" name="Google Shape;354;p21"/>
          <p:cNvPicPr preferRelativeResize="0"/>
          <p:nvPr/>
        </p:nvPicPr>
        <p:blipFill rotWithShape="1">
          <a:blip r:embed="rId4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55" name="Google Shape;355;p21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