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089b2f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089b2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f089b2f97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f089b2f97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f089b2f97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f089b2f97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f089b2f97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f089b2f9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f089b2f97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f089b2f97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f089b2f97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f089b2f97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f089b2f97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f089b2f97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f089b2f97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f089b2f97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f089b2f97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f089b2f97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f089b2f97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f089b2f97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f089b2f97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f089b2f97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089b2f9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089b2f9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f089b2f97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f089b2f97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f089b2f97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f089b2f97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f089b2f97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f089b2f97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3f089b2f97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3f089b2f97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f089b2f97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f089b2f97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f089b2f97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f089b2f97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f089b2f97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f089b2f97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f089b2f97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3f089b2f97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f089b2f97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f089b2f97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3f089b2f97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3f089b2f97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089b2f9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089b2f9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f089b2f97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f089b2f97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3f089b2f97_0_9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3f089b2f97_0_9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3f089b2f97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3f089b2f97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f089b2f97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f089b2f97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f089b2f97_0_1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3f089b2f97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3f089b2f97_0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3f089b2f97_0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3f089b2f97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3f089b2f97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f089b2f9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f089b2f9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f089b2f9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f089b2f9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f089b2f97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f089b2f97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f089b2f9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f089b2f9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f089b2f9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f089b2f9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f089b2f9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f089b2f9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Файлы и права доступа в Linux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BDC2CA"/>
                </a:solidFill>
              </a:rPr>
              <a:t>Пользователи, группы, файлы. Права доступа. Суперпользователь.</a:t>
            </a:r>
            <a:endParaRPr>
              <a:solidFill>
                <a:srgbClr val="BDC2CA"/>
              </a:solidFill>
            </a:endParaRPr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Введение в </a:t>
            </a:r>
            <a:r>
              <a:rPr lang="ru" sz="1600">
                <a:solidFill>
                  <a:srgbClr val="BDC2CA"/>
                </a:solidFill>
              </a:rPr>
              <a:t>Linux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3</a:t>
            </a:r>
            <a:endParaRPr b="1" sz="2000">
              <a:solidFill>
                <a:srgbClr val="4C5D6E"/>
              </a:solidFill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529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160"/>
            <a:ext cx="9144000" cy="406500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85" name="Google Shape;385;p22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"/>
          <p:cNvSpPr txBox="1"/>
          <p:nvPr/>
        </p:nvSpPr>
        <p:spPr>
          <a:xfrm>
            <a:off x="2004000" y="4324250"/>
            <a:ext cx="6403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2C2D30"/>
                </a:solidFill>
              </a:rPr>
              <a:t>Процессу необходимо обеспечить доступ к файлам (идентификатор пользователя и группы) для допустимых правами данного файла действий для данного пользователя или его группы: чтение, запись, выполнение.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3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3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3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14" name="Google Shape;414;p23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3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3"/>
          <p:cNvSpPr txBox="1"/>
          <p:nvPr>
            <p:ph type="ctrTitle"/>
          </p:nvPr>
        </p:nvSpPr>
        <p:spPr>
          <a:xfrm>
            <a:off x="5143200" y="571450"/>
            <a:ext cx="34272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/etc/passwd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Хранит данные о пользователях </a:t>
            </a:r>
            <a:r>
              <a:rPr lang="ru" strike="sngStrike">
                <a:solidFill>
                  <a:srgbClr val="2C2D30"/>
                </a:solidFill>
              </a:rPr>
              <a:t>и их паролях </a:t>
            </a:r>
            <a:endParaRPr strike="sngStrike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(данные о паролях уже не хранит, ибо открыт на чтение всем).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19" name="Google Shape;419;p2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1" name="Google Shape;4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050" y="1611725"/>
            <a:ext cx="37909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32" name="Google Shape;432;p2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52" name="Google Shape;452;p2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950" y="1088850"/>
            <a:ext cx="65722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4"/>
          <p:cNvSpPr txBox="1"/>
          <p:nvPr>
            <p:ph type="ctrTitle"/>
          </p:nvPr>
        </p:nvSpPr>
        <p:spPr>
          <a:xfrm>
            <a:off x="1142400" y="571500"/>
            <a:ext cx="68568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Какие пользователи бывают?</a:t>
            </a:r>
            <a:endParaRPr sz="3200">
              <a:solidFill>
                <a:srgbClr val="4C5D6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" y="228950"/>
            <a:ext cx="5401983" cy="4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5"/>
          <p:cNvSpPr txBox="1"/>
          <p:nvPr>
            <p:ph type="ctrTitle"/>
          </p:nvPr>
        </p:nvSpPr>
        <p:spPr>
          <a:xfrm>
            <a:off x="4304325" y="571450"/>
            <a:ext cx="426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Обычные пользователи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                    UID (User Identifier) для них              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                 обычно назначается, 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             начиная  с 1000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88" name="Google Shape;488;p25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6"/>
          <p:cNvSpPr txBox="1"/>
          <p:nvPr>
            <p:ph type="ctrTitle"/>
          </p:nvPr>
        </p:nvSpPr>
        <p:spPr>
          <a:xfrm>
            <a:off x="270725" y="246600"/>
            <a:ext cx="8364900" cy="26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Суперпользователь                                        его зовут root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</a:rPr>
              <a:t>                                                         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FFFFFF"/>
                </a:solidFill>
              </a:rPr>
              <a:t>                                                                                   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1" name="Google Shape;521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22" name="Google Shape;522;p26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6"/>
          <p:cNvSpPr txBox="1"/>
          <p:nvPr/>
        </p:nvSpPr>
        <p:spPr>
          <a:xfrm>
            <a:off x="9548725" y="4517000"/>
            <a:ext cx="3965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6"/>
          <p:cNvSpPr txBox="1"/>
          <p:nvPr/>
        </p:nvSpPr>
        <p:spPr>
          <a:xfrm>
            <a:off x="5448700" y="4364900"/>
            <a:ext cx="3397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FFFFFF"/>
                </a:solidFill>
              </a:rPr>
              <a:t> и его UID всегда 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2" y="0"/>
            <a:ext cx="38745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2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7"/>
          <p:cNvSpPr txBox="1"/>
          <p:nvPr>
            <p:ph type="ctrTitle"/>
          </p:nvPr>
        </p:nvSpPr>
        <p:spPr>
          <a:xfrm>
            <a:off x="4304325" y="571450"/>
            <a:ext cx="426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Демоны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Служебные пользователи или псевдопользователи, от лица которых работают, как ни странно, демоны — так называются служебные программы и серверы, работающие в фоновом режиме.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UID (User Identifier) для них обычно назначаются в диапазоне от 1 до 999.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557" name="Google Shape;557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58" name="Google Shape;558;p27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8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 где же хранятся пароли?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65" name="Google Shape;565;p28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Если не в /etc/passwd?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566" name="Google Shape;566;p2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92" name="Google Shape;592;p2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 где же хранятся пароли?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599" name="Google Shape;599;p29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 strike="sngStrike">
                <a:solidFill>
                  <a:srgbClr val="2C2D30"/>
                </a:solidFill>
              </a:rPr>
              <a:t>В /etc/passwd.</a:t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В /etc/shadow в зашифрованном виде. </a:t>
            </a:r>
            <a:r>
              <a:rPr lang="ru" sz="1800">
                <a:solidFill>
                  <a:srgbClr val="2C2D30"/>
                </a:solidFill>
              </a:rPr>
              <a:t>Доступ к /etc/shadow только у root (на запись) и группы shadow (на чтение).</a:t>
            </a:r>
            <a:endParaRPr sz="1800">
              <a:solidFill>
                <a:srgbClr val="2C2D30"/>
              </a:solidFill>
            </a:endParaRPr>
          </a:p>
        </p:txBody>
      </p:sp>
      <p:sp>
        <p:nvSpPr>
          <p:cNvPr id="600" name="Google Shape;600;p2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06" name="Google Shape;606;p2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26" name="Google Shape;626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Что еще содержит /etc/shadow?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633" name="Google Shape;633;p30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Данные о своем пароле (сроках действия) можно посмотреть с помощью chage (буквы n в этом слове нет).</a:t>
            </a:r>
            <a:endParaRPr sz="1800">
              <a:solidFill>
                <a:srgbClr val="2C2D30"/>
              </a:solidFill>
            </a:endParaRPr>
          </a:p>
        </p:txBody>
      </p:sp>
      <p:sp>
        <p:nvSpPr>
          <p:cNvPr id="634" name="Google Shape;634;p3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40" name="Google Shape;640;p3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60" name="Google Shape;660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688" name="Google Shape;688;p31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692" name="Google Shape;692;p3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1"/>
          <p:cNvSpPr txBox="1"/>
          <p:nvPr/>
        </p:nvSpPr>
        <p:spPr>
          <a:xfrm>
            <a:off x="2054025" y="4000450"/>
            <a:ext cx="64032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000">
                <a:solidFill>
                  <a:srgbClr val="2C2D30"/>
                </a:solidFill>
              </a:rPr>
              <a:t> </a:t>
            </a:r>
            <a:endParaRPr/>
          </a:p>
        </p:txBody>
      </p:sp>
      <p:pic>
        <p:nvPicPr>
          <p:cNvPr id="695" name="Google Shape;6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575" y="1662113"/>
            <a:ext cx="6800850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chage</a:t>
            </a:r>
            <a:endParaRPr sz="3200">
              <a:solidFill>
                <a:srgbClr val="4C5D6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по практической работе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5" name="Google Shape;115;p1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Управление пользователями и группами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02" name="Google Shape;702;p3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strike="sngStrike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создать или удалить пользователя? 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создать, удалить группу?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изменить параметры пользователя или группы?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заблокировать пользователя?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703" name="Google Shape;703;p3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3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29" name="Google Shape;729;p3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3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Управление пользователями и группами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736" name="Google Shape;736;p3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узнать, в каких ты сейчас группах?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Как изменить GID? Нужно ли выполнить</a:t>
            </a:r>
            <a:r>
              <a:rPr lang="ru" sz="2000"/>
              <a:t> exit после этого?</a:t>
            </a:r>
            <a:endParaRPr sz="2000"/>
          </a:p>
        </p:txBody>
      </p:sp>
      <p:sp>
        <p:nvSpPr>
          <p:cNvPr id="737" name="Google Shape;737;p3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43" name="Google Shape;743;p3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3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63" name="Google Shape;763;p3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513" y="619666"/>
            <a:ext cx="7342838" cy="4523784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3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4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4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4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4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4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4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792" name="Google Shape;792;p34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4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796" name="Google Shape;796;p34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4"/>
          <p:cNvSpPr txBox="1"/>
          <p:nvPr/>
        </p:nvSpPr>
        <p:spPr>
          <a:xfrm>
            <a:off x="2560600" y="-29150"/>
            <a:ext cx="4189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400">
                <a:solidFill>
                  <a:srgbClr val="2C2D30"/>
                </a:solidFill>
              </a:rPr>
              <a:t>Пример атрибутов файла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Изменение владельца и группы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04" name="Google Shape;804;p3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chown [опции] owner[:group] file ...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chown -R developer:www-data /var/www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chgrp [опции] group file ...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805" name="Google Shape;805;p3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31" name="Google Shape;831;p3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6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59" name="Google Shape;859;p36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6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6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6"/>
          <p:cNvSpPr txBox="1"/>
          <p:nvPr>
            <p:ph type="ctrTitle"/>
          </p:nvPr>
        </p:nvSpPr>
        <p:spPr>
          <a:xfrm>
            <a:off x="5143200" y="571450"/>
            <a:ext cx="34272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Иерархия прав доступа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Права проверяются по порядку до первого совпадения.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Если суперпользователь, то полный доступ.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Для остальных — проверить и применить права (владельца/группы-владельца/остальных).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863" name="Google Shape;863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64" name="Google Shape;864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6" name="Google Shape;86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214150"/>
            <a:ext cx="481012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7"/>
          <p:cNvSpPr txBox="1"/>
          <p:nvPr>
            <p:ph type="ctrTitle"/>
          </p:nvPr>
        </p:nvSpPr>
        <p:spPr>
          <a:xfrm>
            <a:off x="1142400" y="266100"/>
            <a:ext cx="68544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Изменение прав файла: chmod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872" name="Google Shape;872;p37"/>
          <p:cNvSpPr txBox="1"/>
          <p:nvPr>
            <p:ph type="ctrTitle"/>
          </p:nvPr>
        </p:nvSpPr>
        <p:spPr>
          <a:xfrm>
            <a:off x="1142375" y="2012175"/>
            <a:ext cx="68544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символьная форма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chmod [опции] [ugoa][=-+][rwx] file …</a:t>
            </a:r>
            <a:endParaRPr sz="2000">
              <a:solidFill>
                <a:srgbClr val="2C2D30"/>
              </a:solidFill>
            </a:endParaRPr>
          </a:p>
          <a:p>
            <a:pPr indent="-355600" lvl="2" marL="13716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■"/>
            </a:pPr>
            <a:r>
              <a:rPr lang="ru" sz="2000">
                <a:solidFill>
                  <a:srgbClr val="2C2D30"/>
                </a:solidFill>
              </a:rPr>
              <a:t>u-user, g-group, o-other, a-all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числовая форма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chmod [опции] OCTAL-MODE file ...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873" name="Google Shape;873;p3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3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879" name="Google Shape;879;p3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899" name="Google Shape;899;p3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8"/>
          <p:cNvSpPr txBox="1"/>
          <p:nvPr>
            <p:ph type="ctrTitle"/>
          </p:nvPr>
        </p:nvSpPr>
        <p:spPr>
          <a:xfrm>
            <a:off x="1142400" y="190200"/>
            <a:ext cx="68544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chmod (цифровой формат)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06" name="Google Shape;906;p38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907" name="Google Shape;907;p38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8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8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8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8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8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13" name="Google Shape;913;p38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8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8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8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8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8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8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8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8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8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38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8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8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8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8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8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8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38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8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33" name="Google Shape;933;p3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3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5" name="Google Shape;9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375" y="1377375"/>
            <a:ext cx="602932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9"/>
          <p:cNvSpPr txBox="1"/>
          <p:nvPr>
            <p:ph type="ctrTitle"/>
          </p:nvPr>
        </p:nvSpPr>
        <p:spPr>
          <a:xfrm>
            <a:off x="1142375" y="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Атрибут x для директорий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41" name="Google Shape;941;p39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возможность перейти в директорию,</a:t>
            </a:r>
            <a:endParaRPr sz="18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>
                <a:solidFill>
                  <a:srgbClr val="2C2D30"/>
                </a:solidFill>
              </a:rPr>
              <a:t>возможность доступа (чтение, модификация) к айнодам.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942" name="Google Shape;942;p3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48" name="Google Shape;948;p3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3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3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3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968" name="Google Shape;968;p3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3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0"/>
          <p:cNvSpPr txBox="1"/>
          <p:nvPr>
            <p:ph type="ctrTitle"/>
          </p:nvPr>
        </p:nvSpPr>
        <p:spPr>
          <a:xfrm>
            <a:off x="1142375" y="571500"/>
            <a:ext cx="68544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Атрибут x для директорий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975" name="Google Shape;975;p40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976" name="Google Shape;976;p4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982" name="Google Shape;982;p4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4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4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4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4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4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4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02" name="Google Shape;1002;p4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4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4" name="Google Shape;10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413" y="1714450"/>
            <a:ext cx="63912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Особые права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10" name="Google Shape;1010;p41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SUID (u+s)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SGID (g+s)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sticky bit (+t)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11" name="Google Shape;1011;p41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37" name="Google Shape;1037;p4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4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2" name="Google Shape;122;p15"/>
          <p:cNvSpPr txBox="1"/>
          <p:nvPr>
            <p:ph type="ctrTitle"/>
          </p:nvPr>
        </p:nvSpPr>
        <p:spPr>
          <a:xfrm>
            <a:off x="1142375" y="2286000"/>
            <a:ext cx="7153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Пользователи и группы.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Права файлов.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Работа с файлами.</a:t>
            </a:r>
            <a:endParaRPr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>
                <a:solidFill>
                  <a:srgbClr val="2C2D30"/>
                </a:solidFill>
              </a:rPr>
              <a:t>Суперпользователь.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К концу урока мы научимся уверенно управлять правами доступа в Linux, а также выполнять простейшие операции с </a:t>
            </a:r>
            <a:r>
              <a:rPr lang="ru">
                <a:solidFill>
                  <a:srgbClr val="2C2D30"/>
                </a:solidFill>
              </a:rPr>
              <a:t>пользователями и </a:t>
            </a:r>
            <a:r>
              <a:rPr lang="ru">
                <a:solidFill>
                  <a:srgbClr val="2C2D30"/>
                </a:solidFill>
              </a:rPr>
              <a:t>группами 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49" name="Google Shape;149;p1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42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 числовой форме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44" name="Google Shape;1044;p4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chmod AUGO file</a:t>
            </a:r>
            <a:endParaRPr sz="2000">
              <a:solidFill>
                <a:srgbClr val="2C2D30"/>
              </a:solidFill>
            </a:endParaRPr>
          </a:p>
          <a:p>
            <a:pPr indent="-355600" lvl="2" marL="13716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■"/>
            </a:pPr>
            <a:r>
              <a:rPr lang="ru" sz="2000">
                <a:solidFill>
                  <a:srgbClr val="2C2D30"/>
                </a:solidFill>
              </a:rPr>
              <a:t>A = 1 (sticky) + 2 (SGID) + 4 (SUID)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45" name="Google Shape;1045;p42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2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2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2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42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42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51" name="Google Shape;1051;p42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2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42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2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2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2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2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2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2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2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42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2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2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2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2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2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2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2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071" name="Google Shape;1071;p4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4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3"/>
          <p:cNvSpPr txBox="1"/>
          <p:nvPr>
            <p:ph type="ctrTitle"/>
          </p:nvPr>
        </p:nvSpPr>
        <p:spPr>
          <a:xfrm>
            <a:off x="10747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Права по умолчанию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078" name="Google Shape;1078;p4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644 — для файлов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755 — для директорий</a:t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24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2000">
                <a:solidFill>
                  <a:srgbClr val="2C2D30"/>
                </a:solidFill>
              </a:rPr>
              <a:t>Как задать одновременно?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079" name="Google Shape;1079;p43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3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3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3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3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3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3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3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3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3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3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3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3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3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43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3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3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3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4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05" name="Google Shape;1105;p4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4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4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Права по умолчанию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12" name="Google Shape;1112;p44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umask UGO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для файлов: 666–UGO 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для директории: 777– UGO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113" name="Google Shape;1113;p44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4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4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4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4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4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19" name="Google Shape;1119;p44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4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4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4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4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4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4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4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4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4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44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44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4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4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4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4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44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4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44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39" name="Google Shape;1139;p44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4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5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Права по умолчанию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46" name="Google Shape;1146;p4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По умолчанию 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umask 022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Когда удобно</a:t>
            </a:r>
            <a:endParaRPr sz="2000">
              <a:solidFill>
                <a:srgbClr val="2C2D30"/>
              </a:solidFill>
            </a:endParaRPr>
          </a:p>
          <a:p>
            <a:pPr indent="-355600" lvl="1" marL="9144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○"/>
            </a:pPr>
            <a:r>
              <a:rPr lang="ru" sz="2000">
                <a:solidFill>
                  <a:srgbClr val="2C2D30"/>
                </a:solidFill>
              </a:rPr>
              <a:t>umask 002?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147" name="Google Shape;1147;p45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5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5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5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45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5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53" name="Google Shape;1153;p45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45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45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45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45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45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45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5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5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5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45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45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5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5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5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5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5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45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45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173" name="Google Shape;1173;p45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4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6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Работа с файлами (практика)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180" name="Google Shape;1180;p46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2C2D30"/>
                </a:solidFill>
              </a:rPr>
              <a:t>Перемещение и просмотр каталогов.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Просмотр файлов.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Редактирование.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181" name="Google Shape;1181;p46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6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6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6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6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6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187" name="Google Shape;1187;p46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46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6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6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6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6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6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6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6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6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6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6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6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46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46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46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6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6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6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4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07" name="Google Shape;1207;p4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4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Работа с файлами (практика)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14" name="Google Shape;1214;p47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24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2C2D30"/>
                </a:solidFill>
              </a:rPr>
              <a:t>Копирование.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Перемещение и переименование.</a:t>
            </a:r>
            <a:endParaRPr sz="2000">
              <a:solidFill>
                <a:srgbClr val="2C2D30"/>
              </a:solidFill>
            </a:endParaRPr>
          </a:p>
          <a:p>
            <a:pPr indent="-355600" lvl="0" marL="457200" marR="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Char char="●"/>
            </a:pPr>
            <a:r>
              <a:rPr lang="ru" sz="2000">
                <a:solidFill>
                  <a:srgbClr val="2C2D30"/>
                </a:solidFill>
              </a:rPr>
              <a:t>Символические и жесткие ссылки.</a:t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215" name="Google Shape;1215;p4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4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21" name="Google Shape;1221;p4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4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4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4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4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41" name="Google Shape;1241;p4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4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48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Вопросы участников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248" name="Google Shape;1248;p48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8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8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8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8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8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254" name="Google Shape;1254;p48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8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8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4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4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4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274" name="Google Shape;1274;p4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4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ctrTitle"/>
          </p:nvPr>
        </p:nvSpPr>
        <p:spPr>
          <a:xfrm>
            <a:off x="1142400" y="571500"/>
            <a:ext cx="68568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Инструменты, которые понадобятся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82" name="Google Shape;182;p1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Инструменты 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89" name="Google Shape;189;p17"/>
          <p:cNvSpPr txBox="1"/>
          <p:nvPr>
            <p:ph type="ctrTitle"/>
          </p:nvPr>
        </p:nvSpPr>
        <p:spPr>
          <a:xfrm>
            <a:off x="1142375" y="2286000"/>
            <a:ext cx="6854400" cy="28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Установленная Ubuntu в VirtualBox или VMWare Player.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PuTTY для удаленного доступа (по желанию).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7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16" name="Google Shape;216;p1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 txBox="1"/>
          <p:nvPr>
            <p:ph type="ctrTitle"/>
          </p:nvPr>
        </p:nvSpPr>
        <p:spPr>
          <a:xfrm>
            <a:off x="5143200" y="571450"/>
            <a:ext cx="34272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Зачем вообще разграничивать доступ?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rm — удалить файлы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-r — рекурсивно 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C2D30"/>
                </a:solidFill>
              </a:rPr>
              <a:t>-f — форсировать (и не спрашивать подтверждений)</a:t>
            </a:r>
            <a:endParaRPr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2C2D30"/>
                </a:solidFill>
              </a:rPr>
              <a:t>/ — начиная от корня</a:t>
            </a:r>
            <a:endParaRPr>
              <a:solidFill>
                <a:srgbClr val="2C2D30"/>
              </a:solidFill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49" name="Google Shape;249;p18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75" y="304650"/>
            <a:ext cx="3505200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Виды разграничения прав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57" name="Google Shape;257;p19"/>
          <p:cNvSpPr txBox="1"/>
          <p:nvPr>
            <p:ph type="ctrTitle"/>
          </p:nvPr>
        </p:nvSpPr>
        <p:spPr>
          <a:xfrm>
            <a:off x="1142375" y="2450975"/>
            <a:ext cx="68544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DAC (Discretionary Access Control) — дискреционное или избирательное управление доступом. </a:t>
            </a:r>
            <a:endParaRPr sz="1800">
              <a:solidFill>
                <a:srgbClr val="2C2D3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○"/>
            </a:pPr>
            <a:r>
              <a:rPr lang="ru" sz="1800">
                <a:solidFill>
                  <a:srgbClr val="2C2D30"/>
                </a:solidFill>
              </a:rPr>
              <a:t>ACL (Access Control List) — список контроля доступа.</a:t>
            </a:r>
            <a:endParaRPr sz="1800">
              <a:solidFill>
                <a:srgbClr val="2C2D30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MAC (Mandatory Access Control) — мандатное или принудительное управление доступом</a:t>
            </a:r>
            <a:r>
              <a:rPr lang="ru" sz="1400">
                <a:solidFill>
                  <a:srgbClr val="2C2D30"/>
                </a:solidFill>
              </a:rPr>
              <a:t>.</a:t>
            </a:r>
            <a:endParaRPr sz="14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9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84" name="Google Shape;284;p1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"/>
          <p:cNvSpPr txBox="1"/>
          <p:nvPr>
            <p:ph type="ctrTitle"/>
          </p:nvPr>
        </p:nvSpPr>
        <p:spPr>
          <a:xfrm>
            <a:off x="1142400" y="57145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Виды разграничения прав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291" name="Google Shape;291;p20"/>
          <p:cNvSpPr txBox="1"/>
          <p:nvPr>
            <p:ph type="ctrTitle"/>
          </p:nvPr>
        </p:nvSpPr>
        <p:spPr>
          <a:xfrm>
            <a:off x="1142375" y="1535525"/>
            <a:ext cx="6854400" cy="3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DAC (Discretionary Access Control) —  изначально присутствует в UNIX/Linux.</a:t>
            </a:r>
            <a:endParaRPr sz="1800">
              <a:solidFill>
                <a:srgbClr val="2C2D3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●"/>
            </a:pPr>
            <a:r>
              <a:rPr lang="ru" sz="1800">
                <a:solidFill>
                  <a:srgbClr val="2C2D30"/>
                </a:solidFill>
              </a:rPr>
              <a:t>MAC (Mandatory Access Control):</a:t>
            </a:r>
            <a:endParaRPr sz="1800">
              <a:solidFill>
                <a:srgbClr val="2C2D3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○"/>
            </a:pPr>
            <a:r>
              <a:rPr lang="ru" sz="1800">
                <a:solidFill>
                  <a:srgbClr val="2C2D30"/>
                </a:solidFill>
              </a:rPr>
              <a:t>SELinux</a:t>
            </a:r>
            <a:endParaRPr sz="1800">
              <a:solidFill>
                <a:srgbClr val="2C2D3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○"/>
            </a:pPr>
            <a:r>
              <a:rPr lang="ru" sz="1800">
                <a:solidFill>
                  <a:srgbClr val="2C2D30"/>
                </a:solidFill>
              </a:rPr>
              <a:t>AppArmor</a:t>
            </a:r>
            <a:endParaRPr sz="1800">
              <a:solidFill>
                <a:srgbClr val="2C2D3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800"/>
              <a:buChar char="○"/>
            </a:pPr>
            <a:r>
              <a:rPr lang="ru" sz="1800">
                <a:solidFill>
                  <a:srgbClr val="2C2D30"/>
                </a:solidFill>
              </a:rPr>
              <a:t>💗 военные и ФСТЭК</a:t>
            </a:r>
            <a:endParaRPr sz="18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2C2D30"/>
              </a:solidFill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-799826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-799826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9826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-799826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-799826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"/>
          <p:cNvSpPr/>
          <p:nvPr/>
        </p:nvSpPr>
        <p:spPr>
          <a:xfrm>
            <a:off x="-799826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799826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"/>
          <p:cNvSpPr/>
          <p:nvPr/>
        </p:nvSpPr>
        <p:spPr>
          <a:xfrm>
            <a:off x="-799826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-799826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-26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571174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1142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1713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2284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855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>
            <a:off x="3427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39983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>
            <a:off x="45695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"/>
          <p:cNvSpPr/>
          <p:nvPr/>
        </p:nvSpPr>
        <p:spPr>
          <a:xfrm>
            <a:off x="51407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57119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0"/>
          <p:cNvSpPr/>
          <p:nvPr/>
        </p:nvSpPr>
        <p:spPr>
          <a:xfrm>
            <a:off x="6283174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68543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7425573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79967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8567973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18" name="Google Shape;318;p2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50" name="Google Shape;350;p21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2003988" y="4399475"/>
            <a:ext cx="6403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2C2D30"/>
                </a:solidFill>
              </a:rPr>
              <a:t>Инженеру необходимо обеспечить доступ в ЦОД (карта доступа) для осмотра индикаторов серверов, подключения дополнительного оборудования и изъятия из стойки. </a:t>
            </a:r>
            <a:endParaRPr/>
          </a:p>
        </p:txBody>
      </p:sp>
      <p:pic>
        <p:nvPicPr>
          <p:cNvPr id="353" name="Google Shape;3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3690"/>
            <a:ext cx="9144000" cy="412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