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f089b2fc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f089b2f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f089b2fc1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f089b2fc1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f089b2fc1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f089b2fc1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f089b2fc1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f089b2fc1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f089b2fc1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f089b2fc1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f089b2fc1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f089b2fc1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f089b2fc1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f089b2fc1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3f089b2fc1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3f089b2fc1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3f089b2fc1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3f089b2fc1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600"/>
            </a:lvl1pPr>
            <a:lvl2pPr lvl="1" algn="ctr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4000">
                <a:solidFill>
                  <a:srgbClr val="4C5D6E"/>
                </a:solidFill>
              </a:rPr>
              <a:t>Регулярные выражения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4289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>
                <a:solidFill>
                  <a:srgbClr val="BDC2CA"/>
                </a:solidFill>
              </a:rPr>
              <a:t>Практика работы с регулярными выражениями.</a:t>
            </a:r>
            <a:endParaRPr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BDC2CA"/>
                </a:solidFill>
              </a:rPr>
              <a:t>Введение в </a:t>
            </a:r>
            <a:r>
              <a:rPr lang="ru" sz="1600">
                <a:solidFill>
                  <a:srgbClr val="BDC2CA"/>
                </a:solidFill>
              </a:rPr>
              <a:t>Linux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4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475" y="852900"/>
            <a:ext cx="2876550" cy="287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по практической работе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5" name="Google Shape;115;p1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2" name="Google Shape;122;p15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Регулярные выражения (практическое занятие).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C2D30"/>
                </a:solidFill>
              </a:rPr>
              <a:t>К концу урока мы научимся уверенно писать регулярные выражения и  использовать для фильтрации данных в bash и скриптах.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>
                <a:solidFill>
                  <a:srgbClr val="2C2D30"/>
                </a:solidFill>
              </a:rPr>
              <a:t> 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49" name="Google Shape;149;p1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Инструменты, которые понадобятся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2" name="Google Shape;182;p1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Инструменты 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89" name="Google Shape;189;p17"/>
          <p:cNvSpPr txBox="1"/>
          <p:nvPr>
            <p:ph type="ctrTitle"/>
          </p:nvPr>
        </p:nvSpPr>
        <p:spPr>
          <a:xfrm>
            <a:off x="1142375" y="2926950"/>
            <a:ext cx="6854400" cy="22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Калькулятор регулярных выражений:</a:t>
            </a:r>
            <a:endParaRPr sz="1800">
              <a:solidFill>
                <a:srgbClr val="2C2D30"/>
              </a:solidFill>
            </a:endParaRPr>
          </a:p>
          <a:p>
            <a:pPr indent="-342900" lvl="1" marL="9144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○"/>
            </a:pPr>
            <a:r>
              <a:rPr lang="ru" sz="1800">
                <a:solidFill>
                  <a:srgbClr val="2C2D30"/>
                </a:solidFill>
              </a:rPr>
              <a:t>regex101.com (предпочтителен),</a:t>
            </a:r>
            <a:endParaRPr sz="1800">
              <a:solidFill>
                <a:srgbClr val="2C2D30"/>
              </a:solidFill>
            </a:endParaRPr>
          </a:p>
          <a:p>
            <a:pPr indent="-342900" lvl="1" marL="9144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○"/>
            </a:pPr>
            <a:r>
              <a:rPr lang="ru" sz="1800">
                <a:solidFill>
                  <a:srgbClr val="2C2D30"/>
                </a:solidFill>
              </a:rPr>
              <a:t>regexpal.com.</a:t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190" name="Google Shape;190;p17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7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16" name="Google Shape;216;p1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8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Регулярные выражения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23" name="Google Shape;223;p1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49" name="Google Shape;249;p1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1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9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Для чего и какое лучше?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56" name="Google Shape;256;p19"/>
          <p:cNvSpPr txBox="1"/>
          <p:nvPr>
            <p:ph type="ctrTitle"/>
          </p:nvPr>
        </p:nvSpPr>
        <p:spPr>
          <a:xfrm>
            <a:off x="1142375" y="3024875"/>
            <a:ext cx="6854400" cy="211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50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>
                <a:solidFill>
                  <a:srgbClr val="FFFFFF"/>
                </a:solidFill>
              </a:rPr>
              <a:t></a:t>
            </a:r>
            <a:r>
              <a:rPr b="1" lang="ru" sz="2000">
                <a:solidFill>
                  <a:srgbClr val="0F496F"/>
                </a:solidFill>
              </a:rPr>
              <a:t>/^.+@.+\..+$/</a:t>
            </a:r>
            <a:endParaRPr b="1" sz="2000">
              <a:solidFill>
                <a:srgbClr val="0F496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0F496F"/>
                </a:solidFill>
              </a:rPr>
              <a:t>или</a:t>
            </a:r>
            <a:endParaRPr sz="2000">
              <a:solidFill>
                <a:srgbClr val="0F496F"/>
              </a:solidFill>
            </a:endParaRPr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>
                <a:solidFill>
                  <a:srgbClr val="FFFFFF"/>
                </a:solidFill>
              </a:rPr>
              <a:t></a:t>
            </a:r>
            <a:r>
              <a:rPr b="1" lang="ru" sz="2000">
                <a:solidFill>
                  <a:srgbClr val="0F496F"/>
                </a:solidFill>
              </a:rPr>
              <a:t>/^([a-z0-9_\.-]+)@([a-z0-9_\.-]+)\.([a-z\.]{2,6})$/</a:t>
            </a:r>
            <a:endParaRPr b="1" sz="2000">
              <a:solidFill>
                <a:srgbClr val="0F496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ru">
                <a:solidFill>
                  <a:srgbClr val="FFFFFF"/>
                </a:solidFill>
              </a:rPr>
              <a:t></a:t>
            </a:r>
            <a:r>
              <a:rPr lang="ru" sz="2000">
                <a:solidFill>
                  <a:srgbClr val="0F496F"/>
                </a:solidFill>
              </a:rPr>
              <a:t>или</a:t>
            </a:r>
            <a:endParaRPr sz="2000">
              <a:solidFill>
                <a:srgbClr val="0F496F"/>
              </a:solidFill>
            </a:endParaRPr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>
                <a:solidFill>
                  <a:srgbClr val="FFFFFF"/>
                </a:solidFill>
              </a:rPr>
              <a:t></a:t>
            </a:r>
            <a:r>
              <a:rPr b="1" lang="ru" sz="2000">
                <a:solidFill>
                  <a:srgbClr val="0F496F"/>
                </a:solidFill>
              </a:rPr>
              <a:t>/^[-a-z0-9!#$%&amp;'*+\/=?^_`{|}~]+(\.[-a-z0-9!#$%&amp;'*+\/=?^_`{|}~]+)*@([a-z0-9]([-a-z0-9]{0,61}[a-z0-9])?\.)*(aero|arpa|asia|biz|cat|com|coop|edu|gov|info|int|jobs|mil|mobi|museum|name|net|org|pro|tel|travel|[a-z][a-z])$/</a:t>
            </a:r>
            <a:endParaRPr b="1" sz="2000">
              <a:solidFill>
                <a:srgbClr val="0F496F"/>
              </a:solidFill>
            </a:endParaRPr>
          </a:p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257" name="Google Shape;257;p19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9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9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9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9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63" name="Google Shape;263;p19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9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9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9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9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9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9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9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9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9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9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9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9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9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83" name="Google Shape;283;p1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1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0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Регулярные выражения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90" name="Google Shape;290;p20"/>
          <p:cNvSpPr txBox="1"/>
          <p:nvPr>
            <p:ph type="ctrTitle"/>
          </p:nvPr>
        </p:nvSpPr>
        <p:spPr>
          <a:xfrm>
            <a:off x="1142375" y="2286000"/>
            <a:ext cx="6854400" cy="28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Font typeface="Arial"/>
              <a:buChar char="●"/>
            </a:pPr>
            <a:r>
              <a:rPr lang="ru" sz="1800">
                <a:solidFill>
                  <a:srgbClr val="2C2D30"/>
                </a:solidFill>
              </a:rPr>
              <a:t>POSIX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extended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PCRE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JavaScript</a:t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291" name="Google Shape;291;p20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20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0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0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0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0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97" name="Google Shape;297;p20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0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0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0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0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0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0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0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0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0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0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0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0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0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0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0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0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0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17" name="Google Shape;317;p2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2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1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участников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24" name="Google Shape;324;p2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2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2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30" name="Google Shape;330;p2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2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2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2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2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2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2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2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50" name="Google Shape;350;p2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51" name="Google Shape;351;p2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