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D764C50-257A-41E0-9CAE-121C44DF0FDB}">
  <a:tblStyle styleId="{7D764C50-257A-41E0-9CAE-121C44DF0FD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4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4bdc00fb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4bdc00fb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24bdc00fbc_0_0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4bdc00fb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4bdc00fb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g24bdc00fbc_0_8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4c993cb37_2_4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8" name="Google Shape;228;g24c993cb37_2_4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24c993cb37_2_47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g24c993cb37_2_47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4c993cb37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7" name="Google Shape;237;g24c993cb37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g24c993cb37_2_0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g24c993cb37_2_0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4bdc00fbc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4bdc00fbc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g24bdc00fbc_0_14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70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4" name="Google Shape;294;p70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1" name="Google Shape;301;p72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p72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p72:notes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7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p9:notes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4bdc00fbc_0_8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4bdc00fbc_0_8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4bdc00fbc_0_85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4c8f2c79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4c8f2c79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24c8f2c79b_0_0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4bdc00fbc_0_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24bdc00fbc_0_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24bdc00fbc_0_22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4bdc00f3e_0_83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g24bdc00f3e_0_8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4bdc00f3e_0_4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g24bdc00f3e_0_4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g24bdc00f3e_0_452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g24bdc00f3e_0_452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4bdc00f3e_0_1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24bdc00f3e_0_16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g24bdc00f3e_0_168:notes"/>
          <p:cNvSpPr txBox="1"/>
          <p:nvPr>
            <p:ph idx="11" type="ftr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g24bdc00f3e_0_168:notes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>
  <p:cSld name="Титульный слайд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303837" y="4581525"/>
            <a:ext cx="6121400" cy="1516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type="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5" name="Google Shape;15;p2"/>
          <p:cNvSpPr txBox="1"/>
          <p:nvPr>
            <p:ph idx="2" type="body"/>
          </p:nvPr>
        </p:nvSpPr>
        <p:spPr>
          <a:xfrm>
            <a:off x="5303837" y="760412"/>
            <a:ext cx="6121401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9A8B7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3" type="body"/>
          </p:nvPr>
        </p:nvSpPr>
        <p:spPr>
          <a:xfrm>
            <a:off x="5303837" y="1520825"/>
            <a:ext cx="6121401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/>
          <p:nvPr>
            <p:ph idx="4" type="pic"/>
          </p:nvPr>
        </p:nvSpPr>
        <p:spPr>
          <a:xfrm>
            <a:off x="766762" y="1520823"/>
            <a:ext cx="3781425" cy="3816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ри объекта">
  <p:cSld name="Три объекта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idx="1" type="body"/>
          </p:nvPr>
        </p:nvSpPr>
        <p:spPr>
          <a:xfrm>
            <a:off x="1139824" y="760412"/>
            <a:ext cx="3048364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2" type="body"/>
          </p:nvPr>
        </p:nvSpPr>
        <p:spPr>
          <a:xfrm>
            <a:off x="8003813" y="760412"/>
            <a:ext cx="3055075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3" type="body"/>
          </p:nvPr>
        </p:nvSpPr>
        <p:spPr>
          <a:xfrm>
            <a:off x="4548187" y="760412"/>
            <a:ext cx="3095625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1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4 объекта">
  <p:cSld name="Заголовок и 4 объекта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 txBox="1"/>
          <p:nvPr>
            <p:ph type="title"/>
          </p:nvPr>
        </p:nvSpPr>
        <p:spPr>
          <a:xfrm>
            <a:off x="766762" y="760412"/>
            <a:ext cx="1065847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93" name="Google Shape;93;p12"/>
          <p:cNvSpPr txBox="1"/>
          <p:nvPr>
            <p:ph idx="1" type="body"/>
          </p:nvPr>
        </p:nvSpPr>
        <p:spPr>
          <a:xfrm>
            <a:off x="766764" y="2633322"/>
            <a:ext cx="2393999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2" type="body"/>
          </p:nvPr>
        </p:nvSpPr>
        <p:spPr>
          <a:xfrm>
            <a:off x="6276001" y="2633322"/>
            <a:ext cx="2388886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2"/>
          <p:cNvSpPr txBox="1"/>
          <p:nvPr>
            <p:ph idx="3" type="body"/>
          </p:nvPr>
        </p:nvSpPr>
        <p:spPr>
          <a:xfrm>
            <a:off x="3520764" y="2633322"/>
            <a:ext cx="2395236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2"/>
          <p:cNvSpPr txBox="1"/>
          <p:nvPr>
            <p:ph idx="4" type="body"/>
          </p:nvPr>
        </p:nvSpPr>
        <p:spPr>
          <a:xfrm>
            <a:off x="9024888" y="2633321"/>
            <a:ext cx="2400349" cy="309950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2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2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4 объекта">
  <p:cSld name="4 объекта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3"/>
          <p:cNvSpPr txBox="1"/>
          <p:nvPr>
            <p:ph idx="1" type="body"/>
          </p:nvPr>
        </p:nvSpPr>
        <p:spPr>
          <a:xfrm>
            <a:off x="766764" y="760412"/>
            <a:ext cx="2393999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Google Shape;102;p13"/>
          <p:cNvSpPr txBox="1"/>
          <p:nvPr>
            <p:ph idx="2" type="body"/>
          </p:nvPr>
        </p:nvSpPr>
        <p:spPr>
          <a:xfrm>
            <a:off x="6276001" y="760412"/>
            <a:ext cx="2388886" cy="497241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13"/>
          <p:cNvSpPr txBox="1"/>
          <p:nvPr>
            <p:ph idx="3" type="body"/>
          </p:nvPr>
        </p:nvSpPr>
        <p:spPr>
          <a:xfrm>
            <a:off x="3520764" y="760412"/>
            <a:ext cx="2395236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13"/>
          <p:cNvSpPr txBox="1"/>
          <p:nvPr>
            <p:ph idx="4" type="body"/>
          </p:nvPr>
        </p:nvSpPr>
        <p:spPr>
          <a:xfrm>
            <a:off x="9024888" y="760412"/>
            <a:ext cx="2400349" cy="4972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Квадратная каритнка с подписью">
  <p:cSld name="Квадратная каритнка с подписью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4"/>
          <p:cNvSpPr txBox="1"/>
          <p:nvPr>
            <p:ph idx="1" type="body"/>
          </p:nvPr>
        </p:nvSpPr>
        <p:spPr>
          <a:xfrm>
            <a:off x="7656513" y="3022950"/>
            <a:ext cx="3779836" cy="3079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2" type="body"/>
          </p:nvPr>
        </p:nvSpPr>
        <p:spPr>
          <a:xfrm>
            <a:off x="7656513" y="755650"/>
            <a:ext cx="3779836" cy="2266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1" name="Google Shape;111;p14"/>
          <p:cNvSpPr/>
          <p:nvPr>
            <p:ph idx="3" type="pic"/>
          </p:nvPr>
        </p:nvSpPr>
        <p:spPr>
          <a:xfrm>
            <a:off x="0" y="0"/>
            <a:ext cx="6899487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ая каритнка с подписью">
  <p:cSld name="Вертикальная каритнка с подписью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/>
          <p:nvPr>
            <p:ph idx="1" type="body"/>
          </p:nvPr>
        </p:nvSpPr>
        <p:spPr>
          <a:xfrm>
            <a:off x="6096001" y="3022950"/>
            <a:ext cx="5340350" cy="3079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5"/>
          <p:cNvSpPr txBox="1"/>
          <p:nvPr>
            <p:ph idx="2" type="body"/>
          </p:nvPr>
        </p:nvSpPr>
        <p:spPr>
          <a:xfrm>
            <a:off x="6096001" y="755650"/>
            <a:ext cx="5340350" cy="22669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15"/>
          <p:cNvSpPr/>
          <p:nvPr>
            <p:ph idx="3" type="pic"/>
          </p:nvPr>
        </p:nvSpPr>
        <p:spPr>
          <a:xfrm>
            <a:off x="0" y="0"/>
            <a:ext cx="534035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9" name="Google Shape;119;p15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Горизонтальная каритнка с подписью">
  <p:cSld name="Горизонтальная каритнка с подписью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/>
          <p:nvPr>
            <p:ph idx="1" type="body"/>
          </p:nvPr>
        </p:nvSpPr>
        <p:spPr>
          <a:xfrm>
            <a:off x="6888163" y="3022950"/>
            <a:ext cx="4548187" cy="2314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16"/>
          <p:cNvSpPr txBox="1"/>
          <p:nvPr>
            <p:ph idx="2" type="body"/>
          </p:nvPr>
        </p:nvSpPr>
        <p:spPr>
          <a:xfrm>
            <a:off x="6888163" y="1520824"/>
            <a:ext cx="4548187" cy="1501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16"/>
          <p:cNvSpPr/>
          <p:nvPr>
            <p:ph idx="3" type="pic"/>
          </p:nvPr>
        </p:nvSpPr>
        <p:spPr>
          <a:xfrm>
            <a:off x="759597" y="1520824"/>
            <a:ext cx="5336401" cy="381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01600" lvl="1" marL="685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6" name="Google Shape;126;p16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6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512000" y="2628000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два объекта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1512000" y="743125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1511999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2" type="body"/>
          </p:nvPr>
        </p:nvSpPr>
        <p:spPr>
          <a:xfrm>
            <a:off x="6276000" y="2636474"/>
            <a:ext cx="4404000" cy="309635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4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сравнение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1512000" y="760412"/>
            <a:ext cx="9167999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1512000" y="2636475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1512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3" type="body"/>
          </p:nvPr>
        </p:nvSpPr>
        <p:spPr>
          <a:xfrm>
            <a:off x="6276000" y="2633319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4" type="body"/>
          </p:nvPr>
        </p:nvSpPr>
        <p:spPr>
          <a:xfrm>
            <a:off x="6276000" y="3753732"/>
            <a:ext cx="4404000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5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" name="Google Shape;4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>
  <p:cSld name="Сравнение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idx="1" type="body"/>
          </p:nvPr>
        </p:nvSpPr>
        <p:spPr>
          <a:xfrm>
            <a:off x="1512000" y="760412"/>
            <a:ext cx="4404000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1512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6275998" y="757256"/>
            <a:ext cx="4404000" cy="76041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6276000" y="1877669"/>
            <a:ext cx="4404000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6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48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>
  <p:cSld name="Два объекта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idx="1" type="body"/>
          </p:nvPr>
        </p:nvSpPr>
        <p:spPr>
          <a:xfrm>
            <a:off x="1512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2" type="body"/>
          </p:nvPr>
        </p:nvSpPr>
        <p:spPr>
          <a:xfrm>
            <a:off x="6276000" y="760412"/>
            <a:ext cx="4404000" cy="49724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7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три подзаголоавка с объектами">
  <p:cSld name="Заголовок три подзаголоавка с объектами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1139824" y="2636475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2" type="body"/>
          </p:nvPr>
        </p:nvSpPr>
        <p:spPr>
          <a:xfrm>
            <a:off x="1139824" y="3753732"/>
            <a:ext cx="3048364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3" type="body"/>
          </p:nvPr>
        </p:nvSpPr>
        <p:spPr>
          <a:xfrm>
            <a:off x="8003813" y="2633321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4" type="body"/>
          </p:nvPr>
        </p:nvSpPr>
        <p:spPr>
          <a:xfrm>
            <a:off x="8003813" y="3753732"/>
            <a:ext cx="3055075" cy="1979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5" type="body"/>
          </p:nvPr>
        </p:nvSpPr>
        <p:spPr>
          <a:xfrm>
            <a:off x="4548187" y="263332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6" type="body"/>
          </p:nvPr>
        </p:nvSpPr>
        <p:spPr>
          <a:xfrm>
            <a:off x="4548187" y="3753732"/>
            <a:ext cx="3095625" cy="197909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8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8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 трех объектов">
  <p:cSld name="Сравнение трех объектов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idx="1" type="body"/>
          </p:nvPr>
        </p:nvSpPr>
        <p:spPr>
          <a:xfrm>
            <a:off x="1139824" y="760412"/>
            <a:ext cx="3048364" cy="7572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1139824" y="1877669"/>
            <a:ext cx="3048364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3" type="body"/>
          </p:nvPr>
        </p:nvSpPr>
        <p:spPr>
          <a:xfrm>
            <a:off x="8003813" y="757258"/>
            <a:ext cx="3055075" cy="76041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4" type="body"/>
          </p:nvPr>
        </p:nvSpPr>
        <p:spPr>
          <a:xfrm>
            <a:off x="8003813" y="1877669"/>
            <a:ext cx="3055075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5" type="body"/>
          </p:nvPr>
        </p:nvSpPr>
        <p:spPr>
          <a:xfrm>
            <a:off x="4548187" y="760412"/>
            <a:ext cx="3095625" cy="760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6" type="body"/>
          </p:nvPr>
        </p:nvSpPr>
        <p:spPr>
          <a:xfrm>
            <a:off x="4548187" y="1877669"/>
            <a:ext cx="3095625" cy="385515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9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три объекта">
  <p:cSld name="Заголовок три объекта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type="title"/>
          </p:nvPr>
        </p:nvSpPr>
        <p:spPr>
          <a:xfrm>
            <a:off x="1139824" y="760412"/>
            <a:ext cx="9919064" cy="1512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>
            <a:off x="1139824" y="2633321"/>
            <a:ext cx="3048364" cy="3099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2" type="body"/>
          </p:nvPr>
        </p:nvSpPr>
        <p:spPr>
          <a:xfrm>
            <a:off x="8003813" y="2633321"/>
            <a:ext cx="3055075" cy="309950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3" type="body"/>
          </p:nvPr>
        </p:nvSpPr>
        <p:spPr>
          <a:xfrm>
            <a:off x="4548187" y="2633322"/>
            <a:ext cx="3095625" cy="30995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0"/>
          <p:cNvSpPr/>
          <p:nvPr/>
        </p:nvSpPr>
        <p:spPr>
          <a:xfrm>
            <a:off x="766762" y="0"/>
            <a:ext cx="757236" cy="251999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766762" y="6102000"/>
            <a:ext cx="757236" cy="7560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2224" y="6198237"/>
            <a:ext cx="526311" cy="56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1523998" y="760412"/>
            <a:ext cx="9132888" cy="152082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SzPts val="1400"/>
              <a:buFont typeface="Arial"/>
              <a:buNone/>
              <a:defRPr b="0" i="0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1523999" y="2636475"/>
            <a:ext cx="9132890" cy="30963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1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idx="4294967295" type="ctrTitle"/>
          </p:nvPr>
        </p:nvSpPr>
        <p:spPr>
          <a:xfrm>
            <a:off x="5303837" y="2276475"/>
            <a:ext cx="6121400" cy="2305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Сете</a:t>
            </a:r>
            <a:r>
              <a:rPr lang="ru-RU"/>
              <a:t>вой уровень. Часть 1</a:t>
            </a:r>
            <a:endParaRPr b="1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7"/>
          <p:cNvSpPr txBox="1"/>
          <p:nvPr>
            <p:ph idx="1" type="subTitle"/>
          </p:nvPr>
        </p:nvSpPr>
        <p:spPr>
          <a:xfrm>
            <a:off x="5303837" y="4909071"/>
            <a:ext cx="6121400" cy="1511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</a:pPr>
            <a:r>
              <a:rPr lang="ru-RU" sz="1800"/>
              <a:t>Классовая IPv4 - адресация. Протокол  ARP: связь IP-адреса и MAC-адреса. Формат IPv4-пакета. Статическая маршрутизация. Диагностика сетевого уровня.</a:t>
            </a:r>
            <a:endParaRPr/>
          </a:p>
        </p:txBody>
      </p:sp>
      <p:sp>
        <p:nvSpPr>
          <p:cNvPr id="136" name="Google Shape;136;p17"/>
          <p:cNvSpPr txBox="1"/>
          <p:nvPr/>
        </p:nvSpPr>
        <p:spPr>
          <a:xfrm>
            <a:off x="5303837" y="76517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7"/>
          <p:cNvSpPr txBox="1"/>
          <p:nvPr/>
        </p:nvSpPr>
        <p:spPr>
          <a:xfrm>
            <a:off x="5303837" y="1520825"/>
            <a:ext cx="6121400" cy="7556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A8B7"/>
              </a:buClr>
              <a:buFont typeface="Arial"/>
              <a:buNone/>
            </a:pPr>
            <a:r>
              <a:rPr b="0" i="0" lang="ru-RU" sz="2400" u="none" cap="none" strike="noStrike">
                <a:solidFill>
                  <a:srgbClr val="99A8B7"/>
                </a:solidFill>
                <a:latin typeface="Arial"/>
                <a:ea typeface="Arial"/>
                <a:cs typeface="Arial"/>
                <a:sym typeface="Arial"/>
              </a:rPr>
              <a:t>Компьютерные сети</a:t>
            </a:r>
            <a:endParaRPr b="0" i="0" sz="2400" u="none" cap="none" strike="noStrike">
              <a:solidFill>
                <a:srgbClr val="99A8B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сети.png" id="138" name="Google Shape;138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6762" y="1538287"/>
            <a:ext cx="3781500" cy="378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ARP – Address Resolution Protocol</a:t>
            </a:r>
            <a:endParaRPr/>
          </a:p>
        </p:txBody>
      </p:sp>
      <p:sp>
        <p:nvSpPr>
          <p:cNvPr id="216" name="Google Shape;216;p26"/>
          <p:cNvSpPr txBox="1"/>
          <p:nvPr>
            <p:ph idx="1" type="body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7" name="Google Shape;21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0875" y="2432975"/>
            <a:ext cx="6124575" cy="3190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/>
          <p:nvPr>
            <p:ph type="title"/>
          </p:nvPr>
        </p:nvSpPr>
        <p:spPr>
          <a:xfrm>
            <a:off x="1651950" y="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ICMP – Internet Control Message Protocol</a:t>
            </a:r>
            <a:endParaRPr/>
          </a:p>
        </p:txBody>
      </p:sp>
      <p:sp>
        <p:nvSpPr>
          <p:cNvPr id="224" name="Google Shape;224;p27"/>
          <p:cNvSpPr txBox="1"/>
          <p:nvPr>
            <p:ph idx="1" type="body"/>
          </p:nvPr>
        </p:nvSpPr>
        <p:spPr>
          <a:xfrm>
            <a:off x="1512000" y="2863925"/>
            <a:ext cx="9168000" cy="363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50">
              <a:solidFill>
                <a:srgbClr val="5FCBE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450">
              <a:solidFill>
                <a:srgbClr val="5FCBE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Тип=8. Эхо-запрос.</a:t>
            </a:r>
            <a:endParaRPr sz="1450">
              <a:solidFill>
                <a:srgbClr val="5FCBE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Тип=0. Эхо-ответ.</a:t>
            </a:r>
            <a:endParaRPr sz="1450">
              <a:solidFill>
                <a:srgbClr val="5FCBE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Тип=3. Код=0. </a:t>
            </a: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Сеть недостижима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Тип=3. Код=1. </a:t>
            </a: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Узел недостижим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Тип=3. Код=3.  </a:t>
            </a: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Порт недостижим</a:t>
            </a:r>
            <a:endParaRPr sz="1450">
              <a:solidFill>
                <a:srgbClr val="5FCBE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Тип=3. Код=4.  </a:t>
            </a: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Необходима фрагментация, но установлен флаг её запрета (DF)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450">
                <a:solidFill>
                  <a:srgbClr val="5FCBEF"/>
                </a:solidFill>
              </a:rPr>
              <a:t>Тип=11. </a:t>
            </a: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TTL истекло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 т.д.</a:t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25" name="Google Shape;22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350" y="1580250"/>
            <a:ext cx="10515600" cy="104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"/>
          <p:cNvSpPr txBox="1"/>
          <p:nvPr>
            <p:ph idx="1" type="body"/>
          </p:nvPr>
        </p:nvSpPr>
        <p:spPr>
          <a:xfrm>
            <a:off x="867975" y="1974901"/>
            <a:ext cx="9168000" cy="35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lang="ru-RU"/>
              <a:t>Маршрутизаторы выполняют задачи.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lang="ru-RU"/>
              <a:t>Routing</a:t>
            </a:r>
            <a:r>
              <a:rPr lang="ru-RU"/>
              <a:t> — маршрутизация — поиск маршрута для IP-пакета.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lang="ru-RU"/>
              <a:t>Forwarding </a:t>
            </a:r>
            <a:r>
              <a:rPr lang="ru-RU"/>
              <a:t>– продвижение — пересылка пакета в нужный шлюз/сетевой интерфейс.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lang="ru-RU"/>
              <a:t>Маршрутизация бывает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lang="ru-RU"/>
              <a:t>Статическая</a:t>
            </a:r>
            <a:r>
              <a:rPr lang="ru-RU"/>
              <a:t> (таблицы настраиваются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ru-RU"/>
              <a:t>на каждом маршрутизаторе)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lang="ru-RU"/>
              <a:t>Динамическая </a:t>
            </a:r>
            <a:r>
              <a:rPr lang="ru-RU"/>
              <a:t>(маршрутизаторы</a:t>
            </a:r>
            <a:endParaRPr/>
          </a:p>
          <a:p>
            <a:pPr indent="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ru-RU"/>
              <a:t>сами обмениваются таблицами)</a:t>
            </a:r>
            <a:endParaRPr/>
          </a:p>
        </p:txBody>
      </p:sp>
      <p:sp>
        <p:nvSpPr>
          <p:cNvPr id="233" name="Google Shape;233;p28"/>
          <p:cNvSpPr/>
          <p:nvPr/>
        </p:nvSpPr>
        <p:spPr>
          <a:xfrm>
            <a:off x="7429500" y="4524953"/>
            <a:ext cx="46869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ru-RU" sz="2000"/>
              <a:t>Важно. </a:t>
            </a:r>
            <a:r>
              <a:rPr lang="ru-RU" sz="2000"/>
              <a:t>Маршрутизация выполняется на каждом компьютере, даже на обычной рабочей станции имеется таблица маршрутизации, как правило из одно (устройство) или двух (устройство и маршрут по умолчанию)</a:t>
            </a:r>
            <a:endParaRPr/>
          </a:p>
        </p:txBody>
      </p:sp>
      <p:sp>
        <p:nvSpPr>
          <p:cNvPr id="234" name="Google Shape;234;p28"/>
          <p:cNvSpPr txBox="1"/>
          <p:nvPr/>
        </p:nvSpPr>
        <p:spPr>
          <a:xfrm>
            <a:off x="1218425" y="261075"/>
            <a:ext cx="10590300" cy="197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>
                <a:solidFill>
                  <a:schemeClr val="dk2"/>
                </a:solidFill>
              </a:rPr>
              <a:t>Routing and Forwarding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9"/>
          <p:cNvSpPr txBox="1"/>
          <p:nvPr>
            <p:ph type="title"/>
          </p:nvPr>
        </p:nvSpPr>
        <p:spPr>
          <a:xfrm>
            <a:off x="801501" y="480084"/>
            <a:ext cx="91680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Классификация </a:t>
            </a:r>
            <a:b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протоколов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29"/>
          <p:cNvSpPr txBox="1"/>
          <p:nvPr>
            <p:ph idx="1" type="body"/>
          </p:nvPr>
        </p:nvSpPr>
        <p:spPr>
          <a:xfrm>
            <a:off x="1512000" y="2587926"/>
            <a:ext cx="9168000" cy="350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Маршрутизируемые протоколы: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IP (Internet protocol)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ICMP (Internet Control Message Protocol)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IGMP (Internet Group Management Protocol)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Маршрутизирующие протоколы: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Interior Routing Protocols (внутри AS)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RIP, RIP2 (Routing Information Protocol)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OSPF</a:t>
            </a: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(Open Shortest Path First)</a:t>
            </a:r>
            <a:endParaRPr/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(IS-IS, IGRP, EIGRP и д.р.)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•"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Exterior Routing Protocols (между AS)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EGP (Exterior Gateway Protocol)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1600" lvl="1" marL="6858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❖"/>
            </a:pPr>
            <a:r>
              <a:rPr b="1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BGP</a:t>
            </a: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(Border Gateway Protocol)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29"/>
          <p:cNvSpPr/>
          <p:nvPr/>
        </p:nvSpPr>
        <p:spPr>
          <a:xfrm>
            <a:off x="5943600" y="830584"/>
            <a:ext cx="5097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9"/>
          <p:cNvSpPr/>
          <p:nvPr/>
        </p:nvSpPr>
        <p:spPr>
          <a:xfrm>
            <a:off x="6400800" y="1135384"/>
            <a:ext cx="1600200" cy="12192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29"/>
          <p:cNvSpPr/>
          <p:nvPr/>
        </p:nvSpPr>
        <p:spPr>
          <a:xfrm>
            <a:off x="10439400" y="1211584"/>
            <a:ext cx="1371600" cy="11430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29"/>
          <p:cNvSpPr/>
          <p:nvPr/>
        </p:nvSpPr>
        <p:spPr>
          <a:xfrm>
            <a:off x="8229600" y="754384"/>
            <a:ext cx="1219200" cy="1219200"/>
          </a:xfrm>
          <a:prstGeom prst="ellipse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29"/>
          <p:cNvSpPr/>
          <p:nvPr/>
        </p:nvSpPr>
        <p:spPr>
          <a:xfrm>
            <a:off x="6781800" y="1119509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1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29"/>
          <p:cNvSpPr/>
          <p:nvPr/>
        </p:nvSpPr>
        <p:spPr>
          <a:xfrm>
            <a:off x="8458200" y="754384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2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9"/>
          <p:cNvSpPr/>
          <p:nvPr/>
        </p:nvSpPr>
        <p:spPr>
          <a:xfrm>
            <a:off x="10709275" y="1211584"/>
            <a:ext cx="79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area 3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9"/>
          <p:cNvSpPr/>
          <p:nvPr/>
        </p:nvSpPr>
        <p:spPr>
          <a:xfrm>
            <a:off x="7924800" y="14560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9"/>
          <p:cNvSpPr/>
          <p:nvPr/>
        </p:nvSpPr>
        <p:spPr>
          <a:xfrm>
            <a:off x="8001000" y="1516384"/>
            <a:ext cx="3396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9"/>
          <p:cNvSpPr/>
          <p:nvPr/>
        </p:nvSpPr>
        <p:spPr>
          <a:xfrm>
            <a:off x="9372600" y="11512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29"/>
          <p:cNvSpPr/>
          <p:nvPr/>
        </p:nvSpPr>
        <p:spPr>
          <a:xfrm>
            <a:off x="9448800" y="1211584"/>
            <a:ext cx="32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9"/>
          <p:cNvSpPr/>
          <p:nvPr/>
        </p:nvSpPr>
        <p:spPr>
          <a:xfrm>
            <a:off x="7086600" y="15005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29"/>
          <p:cNvSpPr/>
          <p:nvPr/>
        </p:nvSpPr>
        <p:spPr>
          <a:xfrm>
            <a:off x="7086600" y="14401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29"/>
          <p:cNvSpPr/>
          <p:nvPr/>
        </p:nvSpPr>
        <p:spPr>
          <a:xfrm>
            <a:off x="7391400" y="18053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29"/>
          <p:cNvSpPr/>
          <p:nvPr/>
        </p:nvSpPr>
        <p:spPr>
          <a:xfrm>
            <a:off x="7391400" y="1744984"/>
            <a:ext cx="3540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29"/>
          <p:cNvSpPr/>
          <p:nvPr/>
        </p:nvSpPr>
        <p:spPr>
          <a:xfrm>
            <a:off x="8382000" y="1103634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29"/>
          <p:cNvSpPr/>
          <p:nvPr/>
        </p:nvSpPr>
        <p:spPr>
          <a:xfrm>
            <a:off x="8382000" y="1043309"/>
            <a:ext cx="3540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29"/>
          <p:cNvSpPr/>
          <p:nvPr/>
        </p:nvSpPr>
        <p:spPr>
          <a:xfrm>
            <a:off x="10896600" y="1576709"/>
            <a:ext cx="304800" cy="320700"/>
          </a:xfrm>
          <a:prstGeom prst="ellipse">
            <a:avLst/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29"/>
          <p:cNvSpPr/>
          <p:nvPr/>
        </p:nvSpPr>
        <p:spPr>
          <a:xfrm>
            <a:off x="10896600" y="15163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29"/>
          <p:cNvSpPr/>
          <p:nvPr/>
        </p:nvSpPr>
        <p:spPr>
          <a:xfrm>
            <a:off x="10134600" y="15322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29"/>
          <p:cNvSpPr/>
          <p:nvPr/>
        </p:nvSpPr>
        <p:spPr>
          <a:xfrm>
            <a:off x="10210800" y="15925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9"/>
          <p:cNvSpPr/>
          <p:nvPr/>
        </p:nvSpPr>
        <p:spPr>
          <a:xfrm>
            <a:off x="8763000" y="2141859"/>
            <a:ext cx="457200" cy="457200"/>
          </a:xfrm>
          <a:prstGeom prst="ellipse">
            <a:avLst/>
          </a:prstGeom>
          <a:solidFill>
            <a:srgbClr val="FFFFCC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29"/>
          <p:cNvSpPr/>
          <p:nvPr/>
        </p:nvSpPr>
        <p:spPr>
          <a:xfrm>
            <a:off x="8839200" y="2202184"/>
            <a:ext cx="3684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6" name="Google Shape;266;p29"/>
          <p:cNvCxnSpPr/>
          <p:nvPr/>
        </p:nvCxnSpPr>
        <p:spPr>
          <a:xfrm>
            <a:off x="8153400" y="1897384"/>
            <a:ext cx="609600" cy="381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7" name="Google Shape;267;p29"/>
          <p:cNvCxnSpPr/>
          <p:nvPr/>
        </p:nvCxnSpPr>
        <p:spPr>
          <a:xfrm flipH="1">
            <a:off x="9144000" y="1592584"/>
            <a:ext cx="457200" cy="609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8" name="Google Shape;268;p29"/>
          <p:cNvCxnSpPr/>
          <p:nvPr/>
        </p:nvCxnSpPr>
        <p:spPr>
          <a:xfrm>
            <a:off x="9829800" y="1440184"/>
            <a:ext cx="304800" cy="22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9" name="Google Shape;269;p29"/>
          <p:cNvCxnSpPr/>
          <p:nvPr/>
        </p:nvCxnSpPr>
        <p:spPr>
          <a:xfrm flipH="1" rot="10800000">
            <a:off x="9220200" y="1897384"/>
            <a:ext cx="914400" cy="457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p29"/>
          <p:cNvCxnSpPr/>
          <p:nvPr/>
        </p:nvCxnSpPr>
        <p:spPr>
          <a:xfrm flipH="1" rot="10800000">
            <a:off x="7696200" y="1821184"/>
            <a:ext cx="3048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1" name="Google Shape;271;p29"/>
          <p:cNvCxnSpPr/>
          <p:nvPr/>
        </p:nvCxnSpPr>
        <p:spPr>
          <a:xfrm>
            <a:off x="7391400" y="1744984"/>
            <a:ext cx="7620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2" name="Google Shape;272;p29"/>
          <p:cNvSpPr/>
          <p:nvPr/>
        </p:nvSpPr>
        <p:spPr>
          <a:xfrm>
            <a:off x="6453188" y="1544185"/>
            <a:ext cx="482700" cy="276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PC1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3" name="Google Shape;273;p29"/>
          <p:cNvCxnSpPr/>
          <p:nvPr/>
        </p:nvCxnSpPr>
        <p:spPr>
          <a:xfrm>
            <a:off x="6934200" y="1668784"/>
            <a:ext cx="152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4" name="Google Shape;274;p29"/>
          <p:cNvSpPr/>
          <p:nvPr/>
        </p:nvSpPr>
        <p:spPr>
          <a:xfrm>
            <a:off x="10896600" y="1973584"/>
            <a:ext cx="534000" cy="30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PC2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5" name="Google Shape;275;p29"/>
          <p:cNvCxnSpPr/>
          <p:nvPr/>
        </p:nvCxnSpPr>
        <p:spPr>
          <a:xfrm>
            <a:off x="10591800" y="1744984"/>
            <a:ext cx="304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6" name="Google Shape;276;p29"/>
          <p:cNvCxnSpPr/>
          <p:nvPr/>
        </p:nvCxnSpPr>
        <p:spPr>
          <a:xfrm rot="10800000">
            <a:off x="11125200" y="1897384"/>
            <a:ext cx="0" cy="762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7" name="Google Shape;277;p29"/>
          <p:cNvCxnSpPr/>
          <p:nvPr/>
        </p:nvCxnSpPr>
        <p:spPr>
          <a:xfrm flipH="1" rot="10800000">
            <a:off x="8382000" y="1516384"/>
            <a:ext cx="1066800" cy="1524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278" name="Google Shape;278;p29"/>
          <p:cNvSpPr/>
          <p:nvPr/>
        </p:nvSpPr>
        <p:spPr>
          <a:xfrm>
            <a:off x="9944100" y="694641"/>
            <a:ext cx="2209800" cy="368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extrusionOk="0" fill="none" h="120000" w="120000">
                <a:moveTo>
                  <a:pt x="-4139" y="37238"/>
                </a:moveTo>
                <a:lnTo>
                  <a:pt x="-23622" y="37238"/>
                </a:lnTo>
                <a:lnTo>
                  <a:pt x="-43450" y="281377"/>
                </a:lnTo>
              </a:path>
            </a:pathLst>
          </a:custGeom>
          <a:noFill/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ru-RU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виртуальный канал</a:t>
            </a:r>
            <a:endParaRPr/>
          </a:p>
        </p:txBody>
      </p:sp>
      <p:cxnSp>
        <p:nvCxnSpPr>
          <p:cNvPr id="279" name="Google Shape;279;p29"/>
          <p:cNvCxnSpPr>
            <a:stCxn id="252" idx="2"/>
          </p:cNvCxnSpPr>
          <p:nvPr/>
        </p:nvCxnSpPr>
        <p:spPr>
          <a:xfrm flipH="1">
            <a:off x="9316200" y="1379859"/>
            <a:ext cx="56400" cy="19800"/>
          </a:xfrm>
          <a:prstGeom prst="straightConnector1">
            <a:avLst/>
          </a:prstGeom>
          <a:noFill/>
          <a:ln cap="flat" cmpd="sng" w="9525">
            <a:solidFill>
              <a:srgbClr val="1178BA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0" name="Google Shape;280;p29"/>
          <p:cNvCxnSpPr>
            <a:stCxn id="252" idx="2"/>
          </p:cNvCxnSpPr>
          <p:nvPr/>
        </p:nvCxnSpPr>
        <p:spPr>
          <a:xfrm rot="10800000">
            <a:off x="8709000" y="1300959"/>
            <a:ext cx="663600" cy="789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1" name="Google Shape;281;p29"/>
          <p:cNvCxnSpPr>
            <a:stCxn id="250" idx="7"/>
          </p:cNvCxnSpPr>
          <p:nvPr/>
        </p:nvCxnSpPr>
        <p:spPr>
          <a:xfrm flipH="1" rot="10800000">
            <a:off x="8315045" y="1396414"/>
            <a:ext cx="112500" cy="126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2" name="Google Shape;282;p29"/>
          <p:cNvSpPr/>
          <p:nvPr/>
        </p:nvSpPr>
        <p:spPr>
          <a:xfrm>
            <a:off x="7429500" y="4524953"/>
            <a:ext cx="4686900" cy="13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– автономной системой называют область IP-сетей и роутеров, управляемых одним или несколькими операторами (RFC 1930).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0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Утилита tracert</a:t>
            </a:r>
            <a:endParaRPr/>
          </a:p>
        </p:txBody>
      </p:sp>
      <p:sp>
        <p:nvSpPr>
          <p:cNvPr id="289" name="Google Shape;289;p30"/>
          <p:cNvSpPr txBox="1"/>
          <p:nvPr>
            <p:ph idx="1" type="body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0" name="Google Shape;29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2000" y="2726980"/>
            <a:ext cx="8780475" cy="228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lang="ru-RU"/>
              <a:t>Практическое </a:t>
            </a: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задание</a:t>
            </a:r>
            <a:endParaRPr/>
          </a:p>
        </p:txBody>
      </p:sp>
      <p:sp>
        <p:nvSpPr>
          <p:cNvPr id="297" name="Google Shape;297;p31"/>
          <p:cNvSpPr txBox="1"/>
          <p:nvPr>
            <p:ph idx="1" type="body"/>
          </p:nvPr>
        </p:nvSpPr>
        <p:spPr>
          <a:xfrm>
            <a:off x="1512000" y="2628000"/>
            <a:ext cx="9613200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28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Работа в PT. </a:t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2800"/>
              <a:t>Объедините предложенные в файле сети с помощью статической маршрутизации</a:t>
            </a:r>
            <a:endParaRPr sz="2800"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2800" u="sng"/>
              <a:t> </a:t>
            </a:r>
            <a:endParaRPr b="0" i="0" sz="28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t/>
            </a:r>
            <a:endParaRPr b="0" i="0" sz="2800" u="sng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8" name="Google Shape;29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96000"/>
            <a:ext cx="1533525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2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Вопросы?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2"/>
          <p:cNvSpPr txBox="1"/>
          <p:nvPr>
            <p:ph idx="1" type="body"/>
          </p:nvPr>
        </p:nvSpPr>
        <p:spPr>
          <a:xfrm>
            <a:off x="1512000" y="2628000"/>
            <a:ext cx="744221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40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На следующем занятии…</a:t>
            </a:r>
            <a:endParaRPr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4000"/>
              <a:t>Сетевой уровень. Часть 2</a:t>
            </a:r>
            <a:endParaRPr sz="4000"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1800"/>
              <a:t>Бесклассовая адресация.</a:t>
            </a:r>
            <a:endParaRPr sz="1800"/>
          </a:p>
          <a:p>
            <a:pPr indent="0" lvl="0" marL="0" marR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lang="ru-RU" sz="1800"/>
              <a:t>Динамическая маршрутизация</a:t>
            </a:r>
            <a:endParaRPr sz="1800"/>
          </a:p>
        </p:txBody>
      </p:sp>
      <p:pic>
        <p:nvPicPr>
          <p:cNvPr id="307" name="Google Shape;307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75870" y="307668"/>
            <a:ext cx="2408664" cy="2408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42712" y="4031980"/>
            <a:ext cx="2660794" cy="2525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8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Вопросы к аудитории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8"/>
          <p:cNvSpPr txBox="1"/>
          <p:nvPr>
            <p:ph idx="1" type="body"/>
          </p:nvPr>
        </p:nvSpPr>
        <p:spPr>
          <a:xfrm>
            <a:off x="528589" y="2070681"/>
            <a:ext cx="9167999" cy="3104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Проверка домашних работ.</a:t>
            </a:r>
            <a:endParaRPr/>
          </a:p>
          <a:p>
            <a:pPr indent="-457200" lvl="0" marL="4572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AutoNum type="arabicPeriod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Есть ли проблемы?</a:t>
            </a:r>
            <a:endParaRPr/>
          </a:p>
        </p:txBody>
      </p:sp>
      <p:pic>
        <p:nvPicPr>
          <p:cNvPr id="146" name="Google Shape;146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16528" y="3741514"/>
            <a:ext cx="2408664" cy="2408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p18"/>
          <p:cNvPicPr preferRelativeResize="0"/>
          <p:nvPr/>
        </p:nvPicPr>
        <p:blipFill rotWithShape="1">
          <a:blip r:embed="rId5">
            <a:alphaModFix/>
          </a:blip>
          <a:srcRect b="0" l="12498" r="0" t="0"/>
          <a:stretch/>
        </p:blipFill>
        <p:spPr>
          <a:xfrm>
            <a:off x="170144" y="624830"/>
            <a:ext cx="1341856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/>
          <p:nvPr>
            <p:ph type="title"/>
          </p:nvPr>
        </p:nvSpPr>
        <p:spPr>
          <a:xfrm>
            <a:off x="1512000" y="756000"/>
            <a:ext cx="9167999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План урока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9"/>
          <p:cNvSpPr txBox="1"/>
          <p:nvPr>
            <p:ph idx="1" type="body"/>
          </p:nvPr>
        </p:nvSpPr>
        <p:spPr>
          <a:xfrm>
            <a:off x="1512000" y="2628000"/>
            <a:ext cx="9167999" cy="3407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IPv4-адреса и классовая адресация.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Связь сетевого и канального уровня.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800"/>
              <a:buFont typeface="Arial"/>
              <a:buChar char="•"/>
            </a:pPr>
            <a:r>
              <a:rPr lang="ru-RU" sz="2800"/>
              <a:t>Статическая маршрутизация.</a:t>
            </a:r>
            <a:endParaRPr/>
          </a:p>
        </p:txBody>
      </p:sp>
      <p:sp>
        <p:nvSpPr>
          <p:cNvPr descr="Technology devices social media interaction template Free Vector" id="156" name="Google Shape;156;p19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54219" y="0"/>
            <a:ext cx="3237781" cy="2896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15690" y="3652418"/>
            <a:ext cx="2528618" cy="2653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Классовая адресация</a:t>
            </a:r>
            <a:endParaRPr/>
          </a:p>
        </p:txBody>
      </p:sp>
      <p:sp>
        <p:nvSpPr>
          <p:cNvPr id="165" name="Google Shape;165;p20"/>
          <p:cNvSpPr txBox="1"/>
          <p:nvPr>
            <p:ph idx="1" type="body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859" y="2884347"/>
            <a:ext cx="11626301" cy="2312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0"/>
          <p:cNvPicPr preferRelativeResize="0"/>
          <p:nvPr/>
        </p:nvPicPr>
        <p:blipFill rotWithShape="1">
          <a:blip r:embed="rId4">
            <a:alphaModFix/>
          </a:blip>
          <a:srcRect b="0" l="12495" r="0" t="0"/>
          <a:stretch/>
        </p:blipFill>
        <p:spPr>
          <a:xfrm>
            <a:off x="170144" y="624830"/>
            <a:ext cx="1341900" cy="14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Классовая адресация</a:t>
            </a:r>
            <a:endParaRPr/>
          </a:p>
        </p:txBody>
      </p:sp>
      <p:sp>
        <p:nvSpPr>
          <p:cNvPr id="174" name="Google Shape;174;p21"/>
          <p:cNvSpPr txBox="1"/>
          <p:nvPr>
            <p:ph idx="1" type="body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5" name="Google Shape;175;p21"/>
          <p:cNvPicPr preferRelativeResize="0"/>
          <p:nvPr/>
        </p:nvPicPr>
        <p:blipFill rotWithShape="1">
          <a:blip r:embed="rId3">
            <a:alphaModFix/>
          </a:blip>
          <a:srcRect b="0" l="12495" r="0" t="0"/>
          <a:stretch/>
        </p:blipFill>
        <p:spPr>
          <a:xfrm>
            <a:off x="170144" y="624830"/>
            <a:ext cx="1341900" cy="141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0088" y="2628007"/>
            <a:ext cx="9511825" cy="264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Маска сети	</a:t>
            </a:r>
            <a:endParaRPr/>
          </a:p>
        </p:txBody>
      </p:sp>
      <p:sp>
        <p:nvSpPr>
          <p:cNvPr id="183" name="Google Shape;183;p22"/>
          <p:cNvSpPr txBox="1"/>
          <p:nvPr>
            <p:ph idx="1" type="body"/>
          </p:nvPr>
        </p:nvSpPr>
        <p:spPr>
          <a:xfrm>
            <a:off x="1512000" y="2238150"/>
            <a:ext cx="9168000" cy="238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IP-адрес:    192.168.100.1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Маска:        </a:t>
            </a:r>
            <a:r>
              <a:rPr b="1" lang="ru-RU"/>
              <a:t>255.255.255</a:t>
            </a:r>
            <a:r>
              <a:rPr lang="ru-RU"/>
              <a:t>.0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-RU"/>
              <a:t>Адрес сети:</a:t>
            </a:r>
            <a:r>
              <a:rPr b="1" lang="ru-RU"/>
              <a:t>192.168.100</a:t>
            </a:r>
            <a:r>
              <a:rPr lang="ru-RU"/>
              <a:t>.0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3"/>
          <p:cNvPicPr preferRelativeResize="0"/>
          <p:nvPr/>
        </p:nvPicPr>
        <p:blipFill rotWithShape="1">
          <a:blip r:embed="rId3">
            <a:alphaModFix/>
          </a:blip>
          <a:srcRect b="13956" l="0" r="0" t="0"/>
          <a:stretch/>
        </p:blipFill>
        <p:spPr>
          <a:xfrm>
            <a:off x="2837006" y="2605177"/>
            <a:ext cx="8619000" cy="42528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3"/>
          <p:cNvSpPr txBox="1"/>
          <p:nvPr>
            <p:ph type="title"/>
          </p:nvPr>
        </p:nvSpPr>
        <p:spPr>
          <a:xfrm>
            <a:off x="1524000" y="0"/>
            <a:ext cx="91440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32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Серые или частные адреса</a:t>
            </a:r>
            <a:endParaRPr b="0" i="0" sz="32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90" name="Google Shape;190;p23"/>
          <p:cNvGraphicFramePr/>
          <p:nvPr/>
        </p:nvGraphicFramePr>
        <p:xfrm>
          <a:off x="1420025" y="760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{7D764C50-257A-41E0-9CAE-121C44DF0FDB}</a:tableStyleId>
              </a:tblPr>
              <a:tblGrid>
                <a:gridCol w="4352925"/>
                <a:gridCol w="2162175"/>
                <a:gridCol w="2447925"/>
              </a:tblGrid>
              <a:tr h="5619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>
                          <a:solidFill>
                            <a:srgbClr val="2C2D30"/>
                          </a:solidFill>
                        </a:rPr>
                        <a:t>Диапазон</a:t>
                      </a:r>
                      <a:endParaRPr sz="28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>
                          <a:solidFill>
                            <a:srgbClr val="2C2D30"/>
                          </a:solidFill>
                        </a:rPr>
                        <a:t>Маска</a:t>
                      </a:r>
                      <a:endParaRPr sz="28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>
                          <a:solidFill>
                            <a:srgbClr val="2C2D30"/>
                          </a:solidFill>
                        </a:rPr>
                        <a:t>Кол-во узлов</a:t>
                      </a:r>
                      <a:endParaRPr sz="28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10.0.0.0.-10.255.255.255.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255.0.0.0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≈16,5 млн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172.16.0.0.-172.31.255.255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255.240.0.0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≈ 65,5 тыс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192.168.0.0.-192.168.255.255.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255.255.255.0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solidFill>
                            <a:srgbClr val="2C2D30"/>
                          </a:solidFill>
                        </a:rPr>
                        <a:t>254</a:t>
                      </a:r>
                      <a:endParaRPr sz="2400">
                        <a:solidFill>
                          <a:srgbClr val="2C2D30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4"/>
          <p:cNvSpPr txBox="1"/>
          <p:nvPr>
            <p:ph idx="1" type="body"/>
          </p:nvPr>
        </p:nvSpPr>
        <p:spPr>
          <a:xfrm>
            <a:off x="1512000" y="2628000"/>
            <a:ext cx="9168000" cy="31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Char char="•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Сетевой адрес (network address)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Char char="•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Широковещательный адрес / broadcast</a:t>
            </a:r>
            <a:endParaRPr b="0" i="0" sz="24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Char char="•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Узловой адрес  / unicast</a:t>
            </a:r>
            <a:endParaRPr b="0" i="0" sz="24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Char char="•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Групповой адрес / multicast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Char char="•"/>
            </a:pPr>
            <a:r>
              <a:rPr b="0" i="0" lang="ru-RU" sz="24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Ближайшая группа / anycast</a:t>
            </a:r>
            <a:endParaRPr b="0" i="0" sz="24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8" name="Google Shape;19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65629" y="171437"/>
            <a:ext cx="2526300" cy="668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4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Типы IP адресов и рассылок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5"/>
          <p:cNvSpPr txBox="1"/>
          <p:nvPr>
            <p:ph type="title"/>
          </p:nvPr>
        </p:nvSpPr>
        <p:spPr>
          <a:xfrm>
            <a:off x="1512000" y="756000"/>
            <a:ext cx="9168000" cy="15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C5D6E"/>
              </a:buClr>
              <a:buFont typeface="Arial"/>
              <a:buNone/>
            </a:pPr>
            <a:r>
              <a:rPr b="0" i="0" lang="ru-RU" sz="4800" u="none" cap="none" strike="noStrike">
                <a:solidFill>
                  <a:srgbClr val="4C5D6E"/>
                </a:solidFill>
                <a:latin typeface="Arial"/>
                <a:ea typeface="Arial"/>
                <a:cs typeface="Arial"/>
                <a:sym typeface="Arial"/>
              </a:rPr>
              <a:t>Internet Protocol (IPv4)</a:t>
            </a:r>
            <a:endParaRPr b="0" i="0" sz="4800" u="none" cap="none" strike="noStrike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5"/>
          <p:cNvSpPr txBox="1"/>
          <p:nvPr>
            <p:ph idx="1" type="body"/>
          </p:nvPr>
        </p:nvSpPr>
        <p:spPr>
          <a:xfrm>
            <a:off x="1512000" y="1213268"/>
            <a:ext cx="9168000" cy="310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Font typeface="Arial"/>
              <a:buNone/>
            </a:pPr>
            <a:r>
              <a:rPr b="0" i="0" lang="ru-RU" sz="2000" u="none" cap="none" strike="noStrike">
                <a:solidFill>
                  <a:srgbClr val="2C2D30"/>
                </a:solidFill>
                <a:latin typeface="Arial"/>
                <a:ea typeface="Arial"/>
                <a:cs typeface="Arial"/>
                <a:sym typeface="Arial"/>
              </a:rPr>
              <a:t>Internet Protocol (IP, Интернет протокол или межсетевой протокол) — является  маршрутизируемым протоколом сетевого уровня. На основе протокола IP работает большинство современных сетей. </a:t>
            </a:r>
            <a:endParaRPr b="0" i="0" sz="2000" u="none" cap="none" strike="noStrike">
              <a:solidFill>
                <a:srgbClr val="2C2D3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8" name="Google Shape;208;p25"/>
          <p:cNvPicPr preferRelativeResize="0"/>
          <p:nvPr/>
        </p:nvPicPr>
        <p:blipFill rotWithShape="1">
          <a:blip r:embed="rId3">
            <a:alphaModFix/>
          </a:blip>
          <a:srcRect b="36737" l="13952" r="32997" t="35502"/>
          <a:stretch/>
        </p:blipFill>
        <p:spPr>
          <a:xfrm>
            <a:off x="1512000" y="3640692"/>
            <a:ext cx="9223500" cy="25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5"/>
          <p:cNvPicPr preferRelativeResize="0"/>
          <p:nvPr/>
        </p:nvPicPr>
        <p:blipFill rotWithShape="1">
          <a:blip r:embed="rId4">
            <a:alphaModFix/>
          </a:blip>
          <a:srcRect b="0" l="12495" r="0" t="0"/>
          <a:stretch/>
        </p:blipFill>
        <p:spPr>
          <a:xfrm>
            <a:off x="170144" y="624830"/>
            <a:ext cx="1341900" cy="1419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GeekBrains">
  <a:themeElements>
    <a:clrScheme name="GeekBrains">
      <a:dk1>
        <a:srgbClr val="2C2D30"/>
      </a:dk1>
      <a:lt1>
        <a:srgbClr val="F9F9FB"/>
      </a:lt1>
      <a:dk2>
        <a:srgbClr val="4C5D6E"/>
      </a:dk2>
      <a:lt2>
        <a:srgbClr val="FFFFFF"/>
      </a:lt2>
      <a:accent1>
        <a:srgbClr val="177BBB"/>
      </a:accent1>
      <a:accent2>
        <a:srgbClr val="4DB6AC"/>
      </a:accent2>
      <a:accent3>
        <a:srgbClr val="FCC87B"/>
      </a:accent3>
      <a:accent4>
        <a:srgbClr val="C94D4C"/>
      </a:accent4>
      <a:accent5>
        <a:srgbClr val="9277C3"/>
      </a:accent5>
      <a:accent6>
        <a:srgbClr val="99A8B7"/>
      </a:accent6>
      <a:hlink>
        <a:srgbClr val="177BBB"/>
      </a:hlink>
      <a:folHlink>
        <a:srgbClr val="9277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