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3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399" cy="3086099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4:notes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" name="Google Shape;132;p4:notes"/>
          <p:cNvSpPr txBox="1"/>
          <p:nvPr>
            <p:ph idx="11" type="ftr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7:notes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1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p7:notes"/>
          <p:cNvSpPr txBox="1"/>
          <p:nvPr>
            <p:ph idx="11" type="ftr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9:notes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" name="Google Shape;152;p9:notes"/>
          <p:cNvSpPr txBox="1"/>
          <p:nvPr>
            <p:ph idx="11" type="ftr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84cd4f0ca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1" name="Google Shape;161;g384cd4f0ca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g384cd4f0ca_0_0:notes"/>
          <p:cNvSpPr txBox="1"/>
          <p:nvPr>
            <p:ph idx="11" type="ftr"/>
          </p:nvPr>
        </p:nvSpPr>
        <p:spPr>
          <a:xfrm>
            <a:off x="0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g384cd4f0ca_0_0:notes"/>
          <p:cNvSpPr txBox="1"/>
          <p:nvPr>
            <p:ph idx="12" type="sldNum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384cd4f0ca_0_16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9" name="Google Shape;209;g384cd4f0ca_0_16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g384cd4f0ca_0_167:notes"/>
          <p:cNvSpPr txBox="1"/>
          <p:nvPr>
            <p:ph idx="11" type="ftr"/>
          </p:nvPr>
        </p:nvSpPr>
        <p:spPr>
          <a:xfrm>
            <a:off x="0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g384cd4f0ca_0_167:notes"/>
          <p:cNvSpPr txBox="1"/>
          <p:nvPr>
            <p:ph idx="12" type="sldNum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24bdc00fbc_0_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24bdc00fbc_0_1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g24bdc00fbc_0_14:notes"/>
          <p:cNvSpPr txBox="1"/>
          <p:nvPr>
            <p:ph idx="12" type="sldNum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70:notes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7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3" name="Google Shape;223;p70:notes"/>
          <p:cNvSpPr txBox="1"/>
          <p:nvPr>
            <p:ph idx="11" type="ftr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7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0" name="Google Shape;230;p72:notes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72:notes"/>
          <p:cNvSpPr txBox="1"/>
          <p:nvPr>
            <p:ph idx="11" type="ftr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72:notes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Титульный слайд">
  <p:cSld name="Титульный слайд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5303837" y="4581525"/>
            <a:ext cx="6121400" cy="151606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9A8B7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99A8B7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type="title"/>
          </p:nvPr>
        </p:nvSpPr>
        <p:spPr>
          <a:xfrm>
            <a:off x="5303837" y="2276475"/>
            <a:ext cx="6121400" cy="2305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1400"/>
              <a:buFont typeface="Arial"/>
              <a:buNone/>
              <a:defRPr b="0" i="0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15" name="Google Shape;15;p2"/>
          <p:cNvSpPr txBox="1"/>
          <p:nvPr>
            <p:ph idx="2" type="body"/>
          </p:nvPr>
        </p:nvSpPr>
        <p:spPr>
          <a:xfrm>
            <a:off x="5303837" y="760412"/>
            <a:ext cx="6121401" cy="76041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9A8B7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99A8B7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3" type="body"/>
          </p:nvPr>
        </p:nvSpPr>
        <p:spPr>
          <a:xfrm>
            <a:off x="5303837" y="1520825"/>
            <a:ext cx="6121401" cy="7556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C5D6E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2"/>
          <p:cNvSpPr/>
          <p:nvPr>
            <p:ph idx="4" type="pic"/>
          </p:nvPr>
        </p:nvSpPr>
        <p:spPr>
          <a:xfrm>
            <a:off x="766762" y="1520823"/>
            <a:ext cx="3781425" cy="3816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1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2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Три объекта">
  <p:cSld name="Три объекта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1"/>
          <p:cNvSpPr txBox="1"/>
          <p:nvPr>
            <p:ph idx="1" type="body"/>
          </p:nvPr>
        </p:nvSpPr>
        <p:spPr>
          <a:xfrm>
            <a:off x="1139824" y="760412"/>
            <a:ext cx="3048364" cy="49724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Google Shape;86;p11"/>
          <p:cNvSpPr txBox="1"/>
          <p:nvPr>
            <p:ph idx="2" type="body"/>
          </p:nvPr>
        </p:nvSpPr>
        <p:spPr>
          <a:xfrm>
            <a:off x="8003813" y="760412"/>
            <a:ext cx="3055075" cy="4972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7" name="Google Shape;87;p11"/>
          <p:cNvSpPr txBox="1"/>
          <p:nvPr>
            <p:ph idx="3" type="body"/>
          </p:nvPr>
        </p:nvSpPr>
        <p:spPr>
          <a:xfrm>
            <a:off x="4548187" y="760412"/>
            <a:ext cx="3095625" cy="4972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8" name="Google Shape;88;p11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1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0" name="Google Shape;90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4 объекта">
  <p:cSld name="Заголовок и 4 объекта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2"/>
          <p:cNvSpPr txBox="1"/>
          <p:nvPr>
            <p:ph type="title"/>
          </p:nvPr>
        </p:nvSpPr>
        <p:spPr>
          <a:xfrm>
            <a:off x="766762" y="760412"/>
            <a:ext cx="10658474" cy="15129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1400"/>
              <a:buFont typeface="Arial"/>
              <a:buNone/>
              <a:defRPr b="0" i="0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93" name="Google Shape;93;p12"/>
          <p:cNvSpPr txBox="1"/>
          <p:nvPr>
            <p:ph idx="1" type="body"/>
          </p:nvPr>
        </p:nvSpPr>
        <p:spPr>
          <a:xfrm>
            <a:off x="766764" y="2633322"/>
            <a:ext cx="2393999" cy="309950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4" name="Google Shape;94;p12"/>
          <p:cNvSpPr txBox="1"/>
          <p:nvPr>
            <p:ph idx="2" type="body"/>
          </p:nvPr>
        </p:nvSpPr>
        <p:spPr>
          <a:xfrm>
            <a:off x="6276001" y="2633322"/>
            <a:ext cx="2388886" cy="309950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5" name="Google Shape;95;p12"/>
          <p:cNvSpPr txBox="1"/>
          <p:nvPr>
            <p:ph idx="3" type="body"/>
          </p:nvPr>
        </p:nvSpPr>
        <p:spPr>
          <a:xfrm>
            <a:off x="3520764" y="2633322"/>
            <a:ext cx="2395236" cy="309950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6" name="Google Shape;96;p12"/>
          <p:cNvSpPr txBox="1"/>
          <p:nvPr>
            <p:ph idx="4" type="body"/>
          </p:nvPr>
        </p:nvSpPr>
        <p:spPr>
          <a:xfrm>
            <a:off x="9024888" y="2633321"/>
            <a:ext cx="2400349" cy="309950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7" name="Google Shape;97;p12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2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9" name="Google Shape;99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4 объекта">
  <p:cSld name="4 объекта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3"/>
          <p:cNvSpPr txBox="1"/>
          <p:nvPr>
            <p:ph idx="1" type="body"/>
          </p:nvPr>
        </p:nvSpPr>
        <p:spPr>
          <a:xfrm>
            <a:off x="766764" y="760412"/>
            <a:ext cx="2393999" cy="49724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2" name="Google Shape;102;p13"/>
          <p:cNvSpPr txBox="1"/>
          <p:nvPr>
            <p:ph idx="2" type="body"/>
          </p:nvPr>
        </p:nvSpPr>
        <p:spPr>
          <a:xfrm>
            <a:off x="6276001" y="760412"/>
            <a:ext cx="2388886" cy="49724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3" name="Google Shape;103;p13"/>
          <p:cNvSpPr txBox="1"/>
          <p:nvPr>
            <p:ph idx="3" type="body"/>
          </p:nvPr>
        </p:nvSpPr>
        <p:spPr>
          <a:xfrm>
            <a:off x="3520764" y="760412"/>
            <a:ext cx="2395236" cy="4972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4" name="Google Shape;104;p13"/>
          <p:cNvSpPr txBox="1"/>
          <p:nvPr>
            <p:ph idx="4" type="body"/>
          </p:nvPr>
        </p:nvSpPr>
        <p:spPr>
          <a:xfrm>
            <a:off x="9024888" y="760412"/>
            <a:ext cx="2400349" cy="4972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5" name="Google Shape;105;p13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3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7" name="Google Shape;107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Квадратная каритнка с подписью">
  <p:cSld name="Квадратная каритнка с подписью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4"/>
          <p:cNvSpPr txBox="1"/>
          <p:nvPr>
            <p:ph idx="1" type="body"/>
          </p:nvPr>
        </p:nvSpPr>
        <p:spPr>
          <a:xfrm>
            <a:off x="7656513" y="3022950"/>
            <a:ext cx="3779836" cy="3079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0" name="Google Shape;110;p14"/>
          <p:cNvSpPr txBox="1"/>
          <p:nvPr>
            <p:ph idx="2" type="body"/>
          </p:nvPr>
        </p:nvSpPr>
        <p:spPr>
          <a:xfrm>
            <a:off x="7656513" y="755650"/>
            <a:ext cx="3779836" cy="2266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C5D6E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1" name="Google Shape;111;p14"/>
          <p:cNvSpPr/>
          <p:nvPr>
            <p:ph idx="3" type="pic"/>
          </p:nvPr>
        </p:nvSpPr>
        <p:spPr>
          <a:xfrm>
            <a:off x="0" y="0"/>
            <a:ext cx="6899487" cy="685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1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2" name="Google Shape;112;p14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4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4" name="Google Shape;114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Вертикальная каритнка с подписью">
  <p:cSld name="Вертикальная каритнка с подписью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5"/>
          <p:cNvSpPr txBox="1"/>
          <p:nvPr>
            <p:ph idx="1" type="body"/>
          </p:nvPr>
        </p:nvSpPr>
        <p:spPr>
          <a:xfrm>
            <a:off x="6096001" y="3022950"/>
            <a:ext cx="5340350" cy="3079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7" name="Google Shape;117;p15"/>
          <p:cNvSpPr txBox="1"/>
          <p:nvPr>
            <p:ph idx="2" type="body"/>
          </p:nvPr>
        </p:nvSpPr>
        <p:spPr>
          <a:xfrm>
            <a:off x="6096001" y="755650"/>
            <a:ext cx="5340350" cy="2266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C5D6E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8" name="Google Shape;118;p15"/>
          <p:cNvSpPr/>
          <p:nvPr>
            <p:ph idx="3" type="pic"/>
          </p:nvPr>
        </p:nvSpPr>
        <p:spPr>
          <a:xfrm>
            <a:off x="0" y="0"/>
            <a:ext cx="534035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1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9" name="Google Shape;119;p15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5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1" name="Google Shape;121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Горизонтальная каритнка с подписью">
  <p:cSld name="Горизонтальная каритнка с подписью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6"/>
          <p:cNvSpPr txBox="1"/>
          <p:nvPr>
            <p:ph idx="1" type="body"/>
          </p:nvPr>
        </p:nvSpPr>
        <p:spPr>
          <a:xfrm>
            <a:off x="6888163" y="3022950"/>
            <a:ext cx="4548187" cy="23142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4" name="Google Shape;124;p16"/>
          <p:cNvSpPr txBox="1"/>
          <p:nvPr>
            <p:ph idx="2" type="body"/>
          </p:nvPr>
        </p:nvSpPr>
        <p:spPr>
          <a:xfrm>
            <a:off x="6888163" y="1520824"/>
            <a:ext cx="4548187" cy="1501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C5D6E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5" name="Google Shape;125;p16"/>
          <p:cNvSpPr/>
          <p:nvPr>
            <p:ph idx="3" type="pic"/>
          </p:nvPr>
        </p:nvSpPr>
        <p:spPr>
          <a:xfrm>
            <a:off x="759597" y="1520824"/>
            <a:ext cx="5336401" cy="381635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1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6" name="Google Shape;126;p16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6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" name="Google Shape;128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объект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title"/>
          </p:nvPr>
        </p:nvSpPr>
        <p:spPr>
          <a:xfrm>
            <a:off x="1512000" y="756000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1400"/>
              <a:buFont typeface="Arial"/>
              <a:buNone/>
              <a:defRPr b="0" i="0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21" name="Google Shape;21;p3"/>
          <p:cNvSpPr txBox="1"/>
          <p:nvPr>
            <p:ph idx="1" type="body"/>
          </p:nvPr>
        </p:nvSpPr>
        <p:spPr>
          <a:xfrm>
            <a:off x="1512000" y="2628000"/>
            <a:ext cx="9167999" cy="3104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3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" name="Google Shape;24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два объекта" type="twoObj">
  <p:cSld name="TWO_OBJECT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1512000" y="743125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1400"/>
              <a:buFont typeface="Arial"/>
              <a:buNone/>
              <a:defRPr b="0" i="0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1511999" y="2636474"/>
            <a:ext cx="4404000" cy="309635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2" type="body"/>
          </p:nvPr>
        </p:nvSpPr>
        <p:spPr>
          <a:xfrm>
            <a:off x="6276000" y="2636474"/>
            <a:ext cx="4404000" cy="309635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4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4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" name="Google Shape;31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сравнение" type="twoTxTwoObj">
  <p:cSld name="TWO_OBJECTS_WITH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/>
          <p:nvPr>
            <p:ph type="title"/>
          </p:nvPr>
        </p:nvSpPr>
        <p:spPr>
          <a:xfrm>
            <a:off x="1512000" y="760412"/>
            <a:ext cx="9167999" cy="15129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1400"/>
              <a:buFont typeface="Arial"/>
              <a:buNone/>
              <a:defRPr b="0" i="0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34" name="Google Shape;34;p5"/>
          <p:cNvSpPr txBox="1"/>
          <p:nvPr>
            <p:ph idx="1" type="body"/>
          </p:nvPr>
        </p:nvSpPr>
        <p:spPr>
          <a:xfrm>
            <a:off x="1512000" y="2636475"/>
            <a:ext cx="4404000" cy="75725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2" type="body"/>
          </p:nvPr>
        </p:nvSpPr>
        <p:spPr>
          <a:xfrm>
            <a:off x="1512000" y="3753732"/>
            <a:ext cx="4404000" cy="197909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3" type="body"/>
          </p:nvPr>
        </p:nvSpPr>
        <p:spPr>
          <a:xfrm>
            <a:off x="6276000" y="2633319"/>
            <a:ext cx="4404000" cy="760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4" type="body"/>
          </p:nvPr>
        </p:nvSpPr>
        <p:spPr>
          <a:xfrm>
            <a:off x="6276000" y="3753732"/>
            <a:ext cx="4404000" cy="197909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5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5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" name="Google Shape;40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Сравнение">
  <p:cSld name="Сравнение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/>
          <p:nvPr>
            <p:ph idx="1" type="body"/>
          </p:nvPr>
        </p:nvSpPr>
        <p:spPr>
          <a:xfrm>
            <a:off x="1512000" y="760412"/>
            <a:ext cx="4404000" cy="75725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1512000" y="1877669"/>
            <a:ext cx="4404000" cy="385515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6275998" y="757256"/>
            <a:ext cx="4404000" cy="760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6276000" y="1877669"/>
            <a:ext cx="4404000" cy="385515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6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6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8" name="Google Shape;48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Два объекта">
  <p:cSld name="Два объекта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idx="1" type="body"/>
          </p:nvPr>
        </p:nvSpPr>
        <p:spPr>
          <a:xfrm>
            <a:off x="1512000" y="760412"/>
            <a:ext cx="4404000" cy="4972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7"/>
          <p:cNvSpPr txBox="1"/>
          <p:nvPr>
            <p:ph idx="2" type="body"/>
          </p:nvPr>
        </p:nvSpPr>
        <p:spPr>
          <a:xfrm>
            <a:off x="6276000" y="760412"/>
            <a:ext cx="4404000" cy="4972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7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7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4" name="Google Shape;54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три подзаголоавка с объектами">
  <p:cSld name="Заголовок три подзаголоавка с объектами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/>
          <p:nvPr>
            <p:ph type="title"/>
          </p:nvPr>
        </p:nvSpPr>
        <p:spPr>
          <a:xfrm>
            <a:off x="1139824" y="760412"/>
            <a:ext cx="9919064" cy="15129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1400"/>
              <a:buFont typeface="Arial"/>
              <a:buNone/>
              <a:defRPr b="0" i="0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57" name="Google Shape;57;p8"/>
          <p:cNvSpPr txBox="1"/>
          <p:nvPr>
            <p:ph idx="1" type="body"/>
          </p:nvPr>
        </p:nvSpPr>
        <p:spPr>
          <a:xfrm>
            <a:off x="1139824" y="2636475"/>
            <a:ext cx="3048364" cy="75725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2" type="body"/>
          </p:nvPr>
        </p:nvSpPr>
        <p:spPr>
          <a:xfrm>
            <a:off x="1139824" y="3753732"/>
            <a:ext cx="3048364" cy="197909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Google Shape;59;p8"/>
          <p:cNvSpPr txBox="1"/>
          <p:nvPr>
            <p:ph idx="3" type="body"/>
          </p:nvPr>
        </p:nvSpPr>
        <p:spPr>
          <a:xfrm>
            <a:off x="8003813" y="2633321"/>
            <a:ext cx="3055075" cy="76041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4" type="body"/>
          </p:nvPr>
        </p:nvSpPr>
        <p:spPr>
          <a:xfrm>
            <a:off x="8003813" y="3753732"/>
            <a:ext cx="3055075" cy="197909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8"/>
          <p:cNvSpPr txBox="1"/>
          <p:nvPr>
            <p:ph idx="5" type="body"/>
          </p:nvPr>
        </p:nvSpPr>
        <p:spPr>
          <a:xfrm>
            <a:off x="4548187" y="2633322"/>
            <a:ext cx="3095625" cy="76041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8"/>
          <p:cNvSpPr txBox="1"/>
          <p:nvPr>
            <p:ph idx="6" type="body"/>
          </p:nvPr>
        </p:nvSpPr>
        <p:spPr>
          <a:xfrm>
            <a:off x="4548187" y="3753732"/>
            <a:ext cx="3095625" cy="197909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8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8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5" name="Google Shape;65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Сравнение трех объектов">
  <p:cSld name="Сравнение трех объектов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9"/>
          <p:cNvSpPr txBox="1"/>
          <p:nvPr>
            <p:ph idx="1" type="body"/>
          </p:nvPr>
        </p:nvSpPr>
        <p:spPr>
          <a:xfrm>
            <a:off x="1139824" y="760412"/>
            <a:ext cx="3048364" cy="75725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1139824" y="1877669"/>
            <a:ext cx="3048364" cy="385515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p9"/>
          <p:cNvSpPr txBox="1"/>
          <p:nvPr>
            <p:ph idx="3" type="body"/>
          </p:nvPr>
        </p:nvSpPr>
        <p:spPr>
          <a:xfrm>
            <a:off x="8003813" y="757258"/>
            <a:ext cx="3055075" cy="76041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Google Shape;70;p9"/>
          <p:cNvSpPr txBox="1"/>
          <p:nvPr>
            <p:ph idx="4" type="body"/>
          </p:nvPr>
        </p:nvSpPr>
        <p:spPr>
          <a:xfrm>
            <a:off x="8003813" y="1877669"/>
            <a:ext cx="3055075" cy="385515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Google Shape;71;p9"/>
          <p:cNvSpPr txBox="1"/>
          <p:nvPr>
            <p:ph idx="5" type="body"/>
          </p:nvPr>
        </p:nvSpPr>
        <p:spPr>
          <a:xfrm>
            <a:off x="4548187" y="760412"/>
            <a:ext cx="3095625" cy="76041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Google Shape;72;p9"/>
          <p:cNvSpPr txBox="1"/>
          <p:nvPr>
            <p:ph idx="6" type="body"/>
          </p:nvPr>
        </p:nvSpPr>
        <p:spPr>
          <a:xfrm>
            <a:off x="4548187" y="1877669"/>
            <a:ext cx="3095625" cy="385515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Google Shape;73;p9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9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5" name="Google Shape;75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три объекта">
  <p:cSld name="Заголовок три объекта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0"/>
          <p:cNvSpPr txBox="1"/>
          <p:nvPr>
            <p:ph type="title"/>
          </p:nvPr>
        </p:nvSpPr>
        <p:spPr>
          <a:xfrm>
            <a:off x="1139824" y="760412"/>
            <a:ext cx="9919064" cy="15129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1400"/>
              <a:buFont typeface="Arial"/>
              <a:buNone/>
              <a:defRPr b="0" i="0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78" name="Google Shape;78;p10"/>
          <p:cNvSpPr txBox="1"/>
          <p:nvPr>
            <p:ph idx="1" type="body"/>
          </p:nvPr>
        </p:nvSpPr>
        <p:spPr>
          <a:xfrm>
            <a:off x="1139824" y="2633321"/>
            <a:ext cx="3048364" cy="30995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" name="Google Shape;79;p10"/>
          <p:cNvSpPr txBox="1"/>
          <p:nvPr>
            <p:ph idx="2" type="body"/>
          </p:nvPr>
        </p:nvSpPr>
        <p:spPr>
          <a:xfrm>
            <a:off x="8003813" y="2633321"/>
            <a:ext cx="3055075" cy="30995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Google Shape;80;p10"/>
          <p:cNvSpPr txBox="1"/>
          <p:nvPr>
            <p:ph idx="3" type="body"/>
          </p:nvPr>
        </p:nvSpPr>
        <p:spPr>
          <a:xfrm>
            <a:off x="4548187" y="2633322"/>
            <a:ext cx="3095625" cy="309950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10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0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3" name="Google Shape;83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1523998" y="760412"/>
            <a:ext cx="9132888" cy="152082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1400"/>
              <a:buFont typeface="Arial"/>
              <a:buNone/>
              <a:defRPr b="0" i="0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1523999" y="2636475"/>
            <a:ext cx="9132890" cy="30963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7.png"/><Relationship Id="rId5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Relationship Id="rId4" Type="http://schemas.openxmlformats.org/officeDocument/2006/relationships/image" Target="../media/image7.png"/><Relationship Id="rId5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7"/>
          <p:cNvSpPr txBox="1"/>
          <p:nvPr>
            <p:ph idx="4294967295" type="ctrTitle"/>
          </p:nvPr>
        </p:nvSpPr>
        <p:spPr>
          <a:xfrm>
            <a:off x="5303837" y="2276475"/>
            <a:ext cx="6121400" cy="2305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Font typeface="Arial"/>
              <a:buNone/>
            </a:pPr>
            <a:r>
              <a:rPr b="0" i="0" lang="ru-RU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Сете</a:t>
            </a:r>
            <a:r>
              <a:rPr lang="ru-RU"/>
              <a:t>вой уровень. Часть 2</a:t>
            </a:r>
            <a:endParaRPr b="1" i="0" sz="4800" u="none" cap="none" strike="noStrike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7"/>
          <p:cNvSpPr txBox="1"/>
          <p:nvPr>
            <p:ph idx="1" type="subTitle"/>
          </p:nvPr>
        </p:nvSpPr>
        <p:spPr>
          <a:xfrm>
            <a:off x="5303837" y="4909071"/>
            <a:ext cx="6121400" cy="1511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A8B7"/>
              </a:buClr>
              <a:buFont typeface="Arial"/>
              <a:buNone/>
            </a:pPr>
            <a:r>
              <a:rPr lang="ru-RU" sz="1800"/>
              <a:t>Бесклассовая маршрутизация, маски подсетей переменной длины (CIDR/VLSM). Динамическая маршрутизация. Протокол DHCP</a:t>
            </a:r>
            <a:endParaRPr/>
          </a:p>
        </p:txBody>
      </p:sp>
      <p:sp>
        <p:nvSpPr>
          <p:cNvPr id="136" name="Google Shape;136;p17"/>
          <p:cNvSpPr txBox="1"/>
          <p:nvPr/>
        </p:nvSpPr>
        <p:spPr>
          <a:xfrm>
            <a:off x="5303837" y="765175"/>
            <a:ext cx="6121400" cy="7556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99A8B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7"/>
          <p:cNvSpPr txBox="1"/>
          <p:nvPr/>
        </p:nvSpPr>
        <p:spPr>
          <a:xfrm>
            <a:off x="5303837" y="1520825"/>
            <a:ext cx="6121400" cy="7556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A8B7"/>
              </a:buClr>
              <a:buFont typeface="Arial"/>
              <a:buNone/>
            </a:pPr>
            <a:r>
              <a:rPr b="0" i="0" lang="ru-RU" sz="2400" u="none" cap="none" strike="noStrike">
                <a:solidFill>
                  <a:srgbClr val="99A8B7"/>
                </a:solidFill>
                <a:latin typeface="Arial"/>
                <a:ea typeface="Arial"/>
                <a:cs typeface="Arial"/>
                <a:sym typeface="Arial"/>
              </a:rPr>
              <a:t>Компьютерные сети</a:t>
            </a:r>
            <a:endParaRPr b="0" i="0" sz="2400" u="none" cap="none" strike="noStrike">
              <a:solidFill>
                <a:srgbClr val="99A8B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сети.png" id="138" name="Google Shape;138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6762" y="1538287"/>
            <a:ext cx="3781500" cy="378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8"/>
          <p:cNvSpPr txBox="1"/>
          <p:nvPr>
            <p:ph type="title"/>
          </p:nvPr>
        </p:nvSpPr>
        <p:spPr>
          <a:xfrm>
            <a:off x="1512000" y="756000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Font typeface="Arial"/>
              <a:buNone/>
            </a:pPr>
            <a:r>
              <a:rPr b="0" i="0" lang="ru-RU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Вопросы к аудитории</a:t>
            </a:r>
            <a:endParaRPr b="0" i="0" sz="4800" u="none" cap="none" strike="noStrike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18"/>
          <p:cNvSpPr txBox="1"/>
          <p:nvPr>
            <p:ph idx="1" type="body"/>
          </p:nvPr>
        </p:nvSpPr>
        <p:spPr>
          <a:xfrm>
            <a:off x="528589" y="2070681"/>
            <a:ext cx="9167999" cy="3104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Font typeface="Arial"/>
              <a:buAutoNum type="arabicPeriod"/>
            </a:pPr>
            <a:r>
              <a:rPr b="0" i="0" lang="ru-RU" sz="24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Проверка домашних работ.</a:t>
            </a:r>
            <a:endParaRPr/>
          </a:p>
          <a:p>
            <a:pPr indent="-4572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Font typeface="Arial"/>
              <a:buAutoNum type="arabicPeriod"/>
            </a:pPr>
            <a:r>
              <a:rPr b="0" i="0" lang="ru-RU" sz="24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Есть ли проблемы?</a:t>
            </a:r>
            <a:endParaRPr/>
          </a:p>
        </p:txBody>
      </p:sp>
      <p:pic>
        <p:nvPicPr>
          <p:cNvPr id="146" name="Google Shape;146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316528" y="3741514"/>
            <a:ext cx="2408664" cy="2408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954219" y="0"/>
            <a:ext cx="3237781" cy="28964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18"/>
          <p:cNvPicPr preferRelativeResize="0"/>
          <p:nvPr/>
        </p:nvPicPr>
        <p:blipFill rotWithShape="1">
          <a:blip r:embed="rId5">
            <a:alphaModFix/>
          </a:blip>
          <a:srcRect b="0" l="12498" r="0" t="0"/>
          <a:stretch/>
        </p:blipFill>
        <p:spPr>
          <a:xfrm>
            <a:off x="170144" y="624830"/>
            <a:ext cx="1341856" cy="1419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9"/>
          <p:cNvSpPr txBox="1"/>
          <p:nvPr>
            <p:ph type="title"/>
          </p:nvPr>
        </p:nvSpPr>
        <p:spPr>
          <a:xfrm>
            <a:off x="1512000" y="756000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Font typeface="Arial"/>
              <a:buNone/>
            </a:pPr>
            <a:r>
              <a:rPr b="0" i="0" lang="ru-RU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План урока</a:t>
            </a:r>
            <a:endParaRPr b="0" i="0" sz="4800" u="none" cap="none" strike="noStrike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19"/>
          <p:cNvSpPr txBox="1"/>
          <p:nvPr>
            <p:ph idx="1" type="body"/>
          </p:nvPr>
        </p:nvSpPr>
        <p:spPr>
          <a:xfrm>
            <a:off x="1512000" y="2628000"/>
            <a:ext cx="9167999" cy="340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800"/>
              <a:buFont typeface="Arial"/>
              <a:buChar char="•"/>
            </a:pPr>
            <a:r>
              <a:rPr lang="ru-RU" sz="2800"/>
              <a:t>Бесклассовая адресация.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800"/>
              <a:buFont typeface="Arial"/>
              <a:buChar char="•"/>
            </a:pPr>
            <a:r>
              <a:rPr lang="ru-RU" sz="2800"/>
              <a:t>Динамическая маршрутизация на примере </a:t>
            </a:r>
            <a:br>
              <a:rPr lang="ru-RU" sz="2800"/>
            </a:br>
            <a:r>
              <a:rPr lang="ru-RU" sz="2800"/>
              <a:t>RIP2.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800"/>
              <a:buFont typeface="Arial"/>
              <a:buChar char="•"/>
            </a:pPr>
            <a:r>
              <a:rPr lang="ru-RU" sz="2800"/>
              <a:t>DHCP.</a:t>
            </a:r>
            <a:endParaRPr/>
          </a:p>
        </p:txBody>
      </p:sp>
      <p:sp>
        <p:nvSpPr>
          <p:cNvPr descr="Technology devices social media interaction template Free Vector" id="156" name="Google Shape;156;p19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7" name="Google Shape;157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54219" y="0"/>
            <a:ext cx="3237781" cy="28964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415690" y="3652418"/>
            <a:ext cx="2528618" cy="26532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0"/>
          <p:cNvSpPr txBox="1"/>
          <p:nvPr>
            <p:ph type="title"/>
          </p:nvPr>
        </p:nvSpPr>
        <p:spPr>
          <a:xfrm>
            <a:off x="801501" y="480084"/>
            <a:ext cx="9168000" cy="151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Font typeface="Arial"/>
              <a:buNone/>
            </a:pPr>
            <a:r>
              <a:rPr b="0" i="0" lang="ru-RU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Классификация </a:t>
            </a:r>
            <a:br>
              <a:rPr b="0" i="0" lang="ru-RU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ru-RU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протоколов</a:t>
            </a:r>
            <a:endParaRPr b="0" i="0" sz="4800" u="none" cap="none" strike="noStrike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0"/>
          <p:cNvSpPr txBox="1"/>
          <p:nvPr>
            <p:ph idx="1" type="body"/>
          </p:nvPr>
        </p:nvSpPr>
        <p:spPr>
          <a:xfrm>
            <a:off x="1512000" y="2587926"/>
            <a:ext cx="9168000" cy="350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Font typeface="Arial"/>
              <a:buNone/>
            </a:pPr>
            <a:r>
              <a:rPr lang="ru-RU"/>
              <a:t>Протоколы маршрутизации</a:t>
            </a:r>
            <a:r>
              <a:rPr b="0" i="0" lang="ru-RU" sz="20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C2D30"/>
              </a:buClr>
              <a:buSzPts val="2000"/>
              <a:buFont typeface="Arial"/>
              <a:buChar char="•"/>
            </a:pPr>
            <a:r>
              <a:rPr b="0" i="0" lang="ru-RU" sz="20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Interior Routing Protocols (внутри AS)</a:t>
            </a:r>
            <a:endParaRPr b="0" i="0" sz="20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01600" lvl="1" marL="685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❖"/>
            </a:pP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RIP, </a:t>
            </a:r>
            <a:r>
              <a:rPr b="1" i="0" lang="ru-RU" sz="2000" u="none" cap="none" strike="noStrike">
                <a:solidFill>
                  <a:schemeClr val="dk1"/>
                </a:solidFill>
              </a:rPr>
              <a:t>RIP2</a:t>
            </a: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(Routing Information Protocol)</a:t>
            </a:r>
            <a:endParaRPr/>
          </a:p>
          <a:p>
            <a:pPr indent="-101600" lvl="1" marL="685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❖"/>
            </a:pPr>
            <a:r>
              <a:rPr b="1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OSPF</a:t>
            </a: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(Open Shortest Path First)</a:t>
            </a:r>
            <a:endParaRPr/>
          </a:p>
          <a:p>
            <a:pPr indent="-101600" lvl="1" marL="685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❖"/>
            </a:pP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(IS-IS, IGRP, EIGRP и д.р.)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C2D30"/>
              </a:buClr>
              <a:buSzPts val="2000"/>
              <a:buFont typeface="Arial"/>
              <a:buChar char="•"/>
            </a:pPr>
            <a:r>
              <a:rPr b="0" i="0" lang="ru-RU" sz="20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Exterior Routing Protocols (между AS)</a:t>
            </a:r>
            <a:endParaRPr b="0" i="0" sz="20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01600" lvl="1" marL="685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❖"/>
            </a:pP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EGP (Exterior Gateway Protocol)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01600" lvl="1" marL="685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❖"/>
            </a:pPr>
            <a:r>
              <a:rPr b="1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BGP</a:t>
            </a: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(Border Gateway Protocol)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20"/>
          <p:cNvSpPr/>
          <p:nvPr/>
        </p:nvSpPr>
        <p:spPr>
          <a:xfrm>
            <a:off x="5943600" y="830584"/>
            <a:ext cx="5097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20"/>
          <p:cNvSpPr/>
          <p:nvPr/>
        </p:nvSpPr>
        <p:spPr>
          <a:xfrm>
            <a:off x="6400800" y="1135384"/>
            <a:ext cx="1600200" cy="1219200"/>
          </a:xfrm>
          <a:prstGeom prst="ellipse">
            <a:avLst/>
          </a:prstGeom>
          <a:solidFill>
            <a:srgbClr val="F2F2F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0"/>
          <p:cNvSpPr/>
          <p:nvPr/>
        </p:nvSpPr>
        <p:spPr>
          <a:xfrm>
            <a:off x="10439400" y="1211584"/>
            <a:ext cx="1371600" cy="1143000"/>
          </a:xfrm>
          <a:prstGeom prst="ellipse">
            <a:avLst/>
          </a:prstGeom>
          <a:solidFill>
            <a:srgbClr val="F2F2F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0"/>
          <p:cNvSpPr/>
          <p:nvPr/>
        </p:nvSpPr>
        <p:spPr>
          <a:xfrm>
            <a:off x="8229600" y="754384"/>
            <a:ext cx="1219200" cy="1219200"/>
          </a:xfrm>
          <a:prstGeom prst="ellipse">
            <a:avLst/>
          </a:prstGeom>
          <a:solidFill>
            <a:srgbClr val="F2F2F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0"/>
          <p:cNvSpPr/>
          <p:nvPr/>
        </p:nvSpPr>
        <p:spPr>
          <a:xfrm>
            <a:off x="6781800" y="1119509"/>
            <a:ext cx="7968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area 1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0"/>
          <p:cNvSpPr/>
          <p:nvPr/>
        </p:nvSpPr>
        <p:spPr>
          <a:xfrm>
            <a:off x="8458200" y="754384"/>
            <a:ext cx="7968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area 2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20"/>
          <p:cNvSpPr/>
          <p:nvPr/>
        </p:nvSpPr>
        <p:spPr>
          <a:xfrm>
            <a:off x="10709275" y="1211584"/>
            <a:ext cx="7968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area 3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20"/>
          <p:cNvSpPr/>
          <p:nvPr/>
        </p:nvSpPr>
        <p:spPr>
          <a:xfrm>
            <a:off x="7924800" y="1456059"/>
            <a:ext cx="457200" cy="457200"/>
          </a:xfrm>
          <a:prstGeom prst="ellipse">
            <a:avLst/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20"/>
          <p:cNvSpPr/>
          <p:nvPr/>
        </p:nvSpPr>
        <p:spPr>
          <a:xfrm>
            <a:off x="8001000" y="1516384"/>
            <a:ext cx="3396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20"/>
          <p:cNvSpPr/>
          <p:nvPr/>
        </p:nvSpPr>
        <p:spPr>
          <a:xfrm>
            <a:off x="9372600" y="1151259"/>
            <a:ext cx="457200" cy="457200"/>
          </a:xfrm>
          <a:prstGeom prst="ellipse">
            <a:avLst/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20"/>
          <p:cNvSpPr/>
          <p:nvPr/>
        </p:nvSpPr>
        <p:spPr>
          <a:xfrm>
            <a:off x="9448800" y="1211584"/>
            <a:ext cx="3255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20"/>
          <p:cNvSpPr/>
          <p:nvPr/>
        </p:nvSpPr>
        <p:spPr>
          <a:xfrm>
            <a:off x="7086600" y="1500509"/>
            <a:ext cx="304800" cy="3207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20"/>
          <p:cNvSpPr/>
          <p:nvPr/>
        </p:nvSpPr>
        <p:spPr>
          <a:xfrm>
            <a:off x="7086600" y="1440184"/>
            <a:ext cx="3684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20"/>
          <p:cNvSpPr/>
          <p:nvPr/>
        </p:nvSpPr>
        <p:spPr>
          <a:xfrm>
            <a:off x="7391400" y="1805309"/>
            <a:ext cx="304800" cy="3207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20"/>
          <p:cNvSpPr/>
          <p:nvPr/>
        </p:nvSpPr>
        <p:spPr>
          <a:xfrm>
            <a:off x="7391400" y="1744984"/>
            <a:ext cx="3540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20"/>
          <p:cNvSpPr/>
          <p:nvPr/>
        </p:nvSpPr>
        <p:spPr>
          <a:xfrm>
            <a:off x="8382000" y="1103634"/>
            <a:ext cx="304800" cy="3207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20"/>
          <p:cNvSpPr/>
          <p:nvPr/>
        </p:nvSpPr>
        <p:spPr>
          <a:xfrm>
            <a:off x="8382000" y="1043309"/>
            <a:ext cx="3540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20"/>
          <p:cNvSpPr/>
          <p:nvPr/>
        </p:nvSpPr>
        <p:spPr>
          <a:xfrm>
            <a:off x="10896600" y="1576709"/>
            <a:ext cx="304800" cy="3207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20"/>
          <p:cNvSpPr/>
          <p:nvPr/>
        </p:nvSpPr>
        <p:spPr>
          <a:xfrm>
            <a:off x="10896600" y="1516384"/>
            <a:ext cx="3684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20"/>
          <p:cNvSpPr/>
          <p:nvPr/>
        </p:nvSpPr>
        <p:spPr>
          <a:xfrm>
            <a:off x="10134600" y="1532259"/>
            <a:ext cx="457200" cy="457200"/>
          </a:xfrm>
          <a:prstGeom prst="ellipse">
            <a:avLst/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20"/>
          <p:cNvSpPr/>
          <p:nvPr/>
        </p:nvSpPr>
        <p:spPr>
          <a:xfrm>
            <a:off x="10210800" y="1592584"/>
            <a:ext cx="3684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20"/>
          <p:cNvSpPr/>
          <p:nvPr/>
        </p:nvSpPr>
        <p:spPr>
          <a:xfrm>
            <a:off x="8763000" y="2141859"/>
            <a:ext cx="457200" cy="457200"/>
          </a:xfrm>
          <a:prstGeom prst="ellipse">
            <a:avLst/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20"/>
          <p:cNvSpPr/>
          <p:nvPr/>
        </p:nvSpPr>
        <p:spPr>
          <a:xfrm>
            <a:off x="8839200" y="2202184"/>
            <a:ext cx="3684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0" name="Google Shape;190;p20"/>
          <p:cNvCxnSpPr/>
          <p:nvPr/>
        </p:nvCxnSpPr>
        <p:spPr>
          <a:xfrm>
            <a:off x="8153400" y="1897384"/>
            <a:ext cx="609600" cy="381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1" name="Google Shape;191;p20"/>
          <p:cNvCxnSpPr/>
          <p:nvPr/>
        </p:nvCxnSpPr>
        <p:spPr>
          <a:xfrm flipH="1">
            <a:off x="9144000" y="1592584"/>
            <a:ext cx="457200" cy="609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2" name="Google Shape;192;p20"/>
          <p:cNvCxnSpPr/>
          <p:nvPr/>
        </p:nvCxnSpPr>
        <p:spPr>
          <a:xfrm>
            <a:off x="9829800" y="1440184"/>
            <a:ext cx="304800" cy="228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3" name="Google Shape;193;p20"/>
          <p:cNvCxnSpPr/>
          <p:nvPr/>
        </p:nvCxnSpPr>
        <p:spPr>
          <a:xfrm flipH="1" rot="10800000">
            <a:off x="9220200" y="1897384"/>
            <a:ext cx="914400" cy="4572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4" name="Google Shape;194;p20"/>
          <p:cNvCxnSpPr/>
          <p:nvPr/>
        </p:nvCxnSpPr>
        <p:spPr>
          <a:xfrm flipH="1" rot="10800000">
            <a:off x="7696200" y="1821184"/>
            <a:ext cx="304800" cy="762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5" name="Google Shape;195;p20"/>
          <p:cNvCxnSpPr/>
          <p:nvPr/>
        </p:nvCxnSpPr>
        <p:spPr>
          <a:xfrm>
            <a:off x="7391400" y="1744984"/>
            <a:ext cx="76200" cy="762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6" name="Google Shape;196;p20"/>
          <p:cNvSpPr/>
          <p:nvPr/>
        </p:nvSpPr>
        <p:spPr>
          <a:xfrm>
            <a:off x="6453188" y="1544185"/>
            <a:ext cx="482700" cy="2769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ru-RU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PC1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7" name="Google Shape;197;p20"/>
          <p:cNvCxnSpPr/>
          <p:nvPr/>
        </p:nvCxnSpPr>
        <p:spPr>
          <a:xfrm>
            <a:off x="6934200" y="1668784"/>
            <a:ext cx="1524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8" name="Google Shape;198;p20"/>
          <p:cNvSpPr/>
          <p:nvPr/>
        </p:nvSpPr>
        <p:spPr>
          <a:xfrm>
            <a:off x="10896600" y="1973584"/>
            <a:ext cx="534000" cy="307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ru-R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PC2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9" name="Google Shape;199;p20"/>
          <p:cNvCxnSpPr/>
          <p:nvPr/>
        </p:nvCxnSpPr>
        <p:spPr>
          <a:xfrm>
            <a:off x="10591800" y="1744984"/>
            <a:ext cx="3048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0" name="Google Shape;200;p20"/>
          <p:cNvCxnSpPr/>
          <p:nvPr/>
        </p:nvCxnSpPr>
        <p:spPr>
          <a:xfrm rot="10800000">
            <a:off x="11125200" y="1897384"/>
            <a:ext cx="0" cy="762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1" name="Google Shape;201;p20"/>
          <p:cNvCxnSpPr/>
          <p:nvPr/>
        </p:nvCxnSpPr>
        <p:spPr>
          <a:xfrm flipH="1" rot="10800000">
            <a:off x="8382000" y="1516384"/>
            <a:ext cx="1066800" cy="152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202" name="Google Shape;202;p20"/>
          <p:cNvSpPr/>
          <p:nvPr/>
        </p:nvSpPr>
        <p:spPr>
          <a:xfrm>
            <a:off x="9944100" y="694641"/>
            <a:ext cx="2209800" cy="368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4139" y="37238"/>
                </a:moveTo>
                <a:lnTo>
                  <a:pt x="-23622" y="37238"/>
                </a:lnTo>
                <a:lnTo>
                  <a:pt x="-43450" y="281377"/>
                </a:ln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ru-RU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виртуальный канал</a:t>
            </a:r>
            <a:endParaRPr/>
          </a:p>
        </p:txBody>
      </p:sp>
      <p:cxnSp>
        <p:nvCxnSpPr>
          <p:cNvPr id="203" name="Google Shape;203;p20"/>
          <p:cNvCxnSpPr>
            <a:stCxn id="176" idx="2"/>
          </p:cNvCxnSpPr>
          <p:nvPr/>
        </p:nvCxnSpPr>
        <p:spPr>
          <a:xfrm flipH="1">
            <a:off x="9316200" y="1379859"/>
            <a:ext cx="56400" cy="19800"/>
          </a:xfrm>
          <a:prstGeom prst="straightConnector1">
            <a:avLst/>
          </a:prstGeom>
          <a:noFill/>
          <a:ln cap="flat" cmpd="sng" w="9525">
            <a:solidFill>
              <a:srgbClr val="1178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4" name="Google Shape;204;p20"/>
          <p:cNvCxnSpPr>
            <a:stCxn id="176" idx="2"/>
          </p:cNvCxnSpPr>
          <p:nvPr/>
        </p:nvCxnSpPr>
        <p:spPr>
          <a:xfrm rot="10800000">
            <a:off x="8709000" y="1300959"/>
            <a:ext cx="663600" cy="789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5" name="Google Shape;205;p20"/>
          <p:cNvCxnSpPr>
            <a:stCxn id="174" idx="7"/>
          </p:cNvCxnSpPr>
          <p:nvPr/>
        </p:nvCxnSpPr>
        <p:spPr>
          <a:xfrm flipH="1" rot="10800000">
            <a:off x="8315045" y="1396414"/>
            <a:ext cx="112500" cy="126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06" name="Google Shape;206;p20"/>
          <p:cNvSpPr/>
          <p:nvPr/>
        </p:nvSpPr>
        <p:spPr>
          <a:xfrm>
            <a:off x="7429500" y="4524953"/>
            <a:ext cx="4686900" cy="13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ru-RU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 – автономной системой называют область IP-сетей и роутеров, управляемых одним или несколькими операторами (RFC 1930).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Google Shape;21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05913" y="43550"/>
            <a:ext cx="7780183" cy="6553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2"/>
          <p:cNvSpPr txBox="1"/>
          <p:nvPr>
            <p:ph type="title"/>
          </p:nvPr>
        </p:nvSpPr>
        <p:spPr>
          <a:xfrm>
            <a:off x="4295625" y="2519275"/>
            <a:ext cx="3899700" cy="1244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Практика!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3"/>
          <p:cNvSpPr txBox="1"/>
          <p:nvPr>
            <p:ph type="title"/>
          </p:nvPr>
        </p:nvSpPr>
        <p:spPr>
          <a:xfrm>
            <a:off x="1512000" y="756000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Font typeface="Arial"/>
              <a:buNone/>
            </a:pPr>
            <a:r>
              <a:rPr lang="ru-RU"/>
              <a:t>Практическое</a:t>
            </a:r>
            <a:r>
              <a:rPr b="0" i="0" lang="ru-RU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 задание</a:t>
            </a:r>
            <a:endParaRPr/>
          </a:p>
        </p:txBody>
      </p:sp>
      <p:sp>
        <p:nvSpPr>
          <p:cNvPr id="226" name="Google Shape;226;p23"/>
          <p:cNvSpPr txBox="1"/>
          <p:nvPr>
            <p:ph idx="1" type="body"/>
          </p:nvPr>
        </p:nvSpPr>
        <p:spPr>
          <a:xfrm>
            <a:off x="1512000" y="2628000"/>
            <a:ext cx="9613200" cy="3104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Font typeface="Arial"/>
              <a:buNone/>
            </a:pPr>
            <a:r>
              <a:rPr b="0" i="0" lang="ru-RU" sz="28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Работа в PT. </a:t>
            </a:r>
            <a:endParaRPr sz="2800"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Font typeface="Arial"/>
              <a:buNone/>
            </a:pPr>
            <a:r>
              <a:rPr lang="ru-RU" sz="2800"/>
              <a:t>Объедините предложенные в файле сети с помощью динамической маршрутизации.</a:t>
            </a:r>
            <a:endParaRPr sz="2800"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Font typeface="Arial"/>
              <a:buNone/>
            </a:pPr>
            <a:r>
              <a:rPr lang="ru-RU" sz="2800"/>
              <a:t>Настроить на маршрутизаторах DHCP-сервер.</a:t>
            </a:r>
            <a:endParaRPr sz="2800"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Font typeface="Arial"/>
              <a:buNone/>
            </a:pPr>
            <a:r>
              <a:t/>
            </a:r>
            <a:endParaRPr sz="2800"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Font typeface="Arial"/>
              <a:buNone/>
            </a:pPr>
            <a:r>
              <a:rPr lang="ru-RU" sz="2800" u="sng"/>
              <a:t> </a:t>
            </a:r>
            <a:endParaRPr b="0" i="0" sz="28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Font typeface="Arial"/>
              <a:buNone/>
            </a:pPr>
            <a:r>
              <a:t/>
            </a:r>
            <a:endParaRPr b="0" i="0" sz="2800" u="sng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7" name="Google Shape;227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96000"/>
            <a:ext cx="1533525" cy="1419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4"/>
          <p:cNvSpPr txBox="1"/>
          <p:nvPr>
            <p:ph type="title"/>
          </p:nvPr>
        </p:nvSpPr>
        <p:spPr>
          <a:xfrm>
            <a:off x="1512000" y="756000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Font typeface="Arial"/>
              <a:buNone/>
            </a:pPr>
            <a:r>
              <a:rPr b="0" i="0" lang="ru-RU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Вопросы?</a:t>
            </a:r>
            <a:endParaRPr b="0" i="0" sz="4800" u="none" cap="none" strike="noStrike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24"/>
          <p:cNvSpPr txBox="1"/>
          <p:nvPr>
            <p:ph idx="1" type="body"/>
          </p:nvPr>
        </p:nvSpPr>
        <p:spPr>
          <a:xfrm>
            <a:off x="1512000" y="2628000"/>
            <a:ext cx="7442219" cy="3104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Font typeface="Arial"/>
              <a:buNone/>
            </a:pPr>
            <a:r>
              <a:rPr b="0" i="0" lang="ru-RU" sz="40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На следующем занятии…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Font typeface="Arial"/>
              <a:buNone/>
            </a:pPr>
            <a:r>
              <a:rPr lang="ru-RU" sz="4000"/>
              <a:t>Углубленное изучение сетевых технологий. Часть 1</a:t>
            </a:r>
            <a:endParaRPr sz="4000"/>
          </a:p>
          <a:p>
            <a:pPr indent="0" lvl="0" marL="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Font typeface="Arial"/>
              <a:buNone/>
            </a:pPr>
            <a:r>
              <a:rPr lang="ru-RU" sz="1800"/>
              <a:t> </a:t>
            </a:r>
            <a:endParaRPr sz="1800"/>
          </a:p>
        </p:txBody>
      </p:sp>
      <p:pic>
        <p:nvPicPr>
          <p:cNvPr id="236" name="Google Shape;236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75870" y="307668"/>
            <a:ext cx="2408664" cy="2408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2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954219" y="0"/>
            <a:ext cx="3237781" cy="289641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2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242712" y="4031980"/>
            <a:ext cx="2660794" cy="2525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GeekBrains">
  <a:themeElements>
    <a:clrScheme name="GeekBrains">
      <a:dk1>
        <a:srgbClr val="2C2D30"/>
      </a:dk1>
      <a:lt1>
        <a:srgbClr val="F9F9FB"/>
      </a:lt1>
      <a:dk2>
        <a:srgbClr val="4C5D6E"/>
      </a:dk2>
      <a:lt2>
        <a:srgbClr val="FFFFFF"/>
      </a:lt2>
      <a:accent1>
        <a:srgbClr val="177BBB"/>
      </a:accent1>
      <a:accent2>
        <a:srgbClr val="4DB6AC"/>
      </a:accent2>
      <a:accent3>
        <a:srgbClr val="FCC87B"/>
      </a:accent3>
      <a:accent4>
        <a:srgbClr val="C94D4C"/>
      </a:accent4>
      <a:accent5>
        <a:srgbClr val="9277C3"/>
      </a:accent5>
      <a:accent6>
        <a:srgbClr val="99A8B7"/>
      </a:accent6>
      <a:hlink>
        <a:srgbClr val="177BBB"/>
      </a:hlink>
      <a:folHlink>
        <a:srgbClr val="9277C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