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862cf53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3862cf53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3862cf537_0_0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4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9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0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1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2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3862cf537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3862cf537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3862cf537_0_304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5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6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6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862cf537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862cf537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3862cf537_0_12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62cf537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3862cf537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3862cf537_0_139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3862cf537_0_13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862cf537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3862cf537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862cf537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3862cf537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3862cf537_0_155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3862cf537_0_15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862cf537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3862cf537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862cf537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3862cf537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объекта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139824" y="760412"/>
            <a:ext cx="3048364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4 объекта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объекта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66764" y="760412"/>
            <a:ext cx="2393999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276001" y="760412"/>
            <a:ext cx="2388886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вадратная каритнка с подписью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4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ая каритнка с подписью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5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ая каритнка с подписью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512000" y="2636475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276000" y="2633319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512000" y="760412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512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75998" y="757256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76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подзаголоавка с объектами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39824" y="2636475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8003813" y="2633321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 трех объектов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139824" y="760412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1139824" y="1877669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8003813" y="757258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4" type="body"/>
          </p:nvPr>
        </p:nvSpPr>
        <p:spPr>
          <a:xfrm>
            <a:off x="8003813" y="1877669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6" type="body"/>
          </p:nvPr>
        </p:nvSpPr>
        <p:spPr>
          <a:xfrm>
            <a:off x="4548187" y="1877669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объекта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39824" y="2633321"/>
            <a:ext cx="3048364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003813" y="2633321"/>
            <a:ext cx="3055075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3999" y="2636475"/>
            <a:ext cx="9132890" cy="3096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4294967295" type="ctrTitle"/>
          </p:nvPr>
        </p:nvSpPr>
        <p:spPr>
          <a:xfrm>
            <a:off x="5303837" y="2276475"/>
            <a:ext cx="61215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"/>
              <a:t>Углубленное изучение сетевых технологий. Часть 2  </a:t>
            </a:r>
            <a:endParaRPr b="1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>
            <p:ph idx="1" type="subTitle"/>
          </p:nvPr>
        </p:nvSpPr>
        <p:spPr>
          <a:xfrm>
            <a:off x="5303837" y="4909071"/>
            <a:ext cx="61215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lang="ru" sz="1800"/>
              <a:t>Семейство технологий Wi-Fi. Технологии VLAN (802.1Q). Введение в IPv6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5303837" y="76517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5303837" y="152082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ети.png"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" y="153828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1512000" y="324679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Недостатки и ограничения протокола IPv4</a:t>
            </a:r>
            <a:endParaRPr/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Ограниченность адресного пространства.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Слабая агрегация адресов.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Проблемы фрагментации трафика.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Проблема безопасности коммуникаций.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1512000" y="2628000"/>
            <a:ext cx="9961132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IPv6 — развитие протокола IPv4, которое решает перечисленные проблемы, пути увеличения длины адреса с 32 до 128 бит. В настоящее время протокол IPv6 широко используется внутри дата центров, такими гигантами как Google, Facebook, Yandex.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Постепенно происходит внедрение 6ой версии в сети провайдеров по всему миру, но пока протокол не получил широкое распространения в Интернете, как IPv4.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Особенности адресации IPv6</a:t>
            </a:r>
            <a:endParaRPr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128-битный в шестнадцатеричном формате (0-9, A-F)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Используются 16-битные шестнадцатеричные числа, разделенные двоеточиями (:)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Каждая четверка шестнадцатеричных цифр эквивалентна 16 битам (двум байтам)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Состоит из восьми четверок, каждая из которых эквивалентна 16 битам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2001: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0DB8:0001:5270:0127:00AB:CAFE:0E1F /64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	2001 в шестнадцатеричном виде это </a:t>
            </a:r>
            <a:b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	0010 0000 0000 0001 в двоичном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Структура адресов IPv6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Префикс сайта или Префикс глобальной маршрутизации это первые три четверки (или 48 бит) адреса. Он назначается Интернет-провайдером.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подсети это 4-ая четверка адреса.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интерфейса это последние 4 четверки (64 бита) адреса. Он может вручную или динамически назначаться с помощью механизма EUI-64 (Extended Unique Identifier).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021" y="2410790"/>
            <a:ext cx="80105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Структура адресов IPv6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Первые 3 бита фиксированы: 001(двоич), что дает 200::/12 (IANA Global Routing Number)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Биты 16-24 идентифицируют регионального регистратора:</a:t>
            </a:r>
            <a:endParaRPr/>
          </a:p>
          <a:p>
            <a:pPr indent="0" lvl="1" marL="584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77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2001:0000::/23 – IANA 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2001:0200::/23 – APNIC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(Азиатско-Тихоокеанский регион)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2001:0400::/23 – ARIN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(Североамериканский регион)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2001:0600::/23 – RIPE </a:t>
            </a: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(Европа, Ближний Восток, Россия и СНГ)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1452" y="2375663"/>
            <a:ext cx="5520312" cy="76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4205" y="3826764"/>
            <a:ext cx="5417559" cy="799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Структура адресов IPv6</a:t>
            </a:r>
            <a:endParaRPr/>
          </a:p>
        </p:txBody>
      </p:sp>
      <p:sp>
        <p:nvSpPr>
          <p:cNvPr id="258" name="Google Shape;258;p31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Оставшиеся 8 бит до /32 идентифицируют ISP.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3-я четверка представляет идентификатор сайта/компании.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4-я четверка представляет идентификатор подсети.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Позволяет адресовать 65,536 подсетей с 18,446,744,073,709,551,616 (18 квинтиллионов) адресов в каждой подсети.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Не является частью хостового поля адреса. 	</a:t>
            </a:r>
            <a:endParaRPr b="0" i="0" sz="9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4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7889" y="1716170"/>
            <a:ext cx="5210709" cy="69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7888" y="2913860"/>
            <a:ext cx="5210709" cy="92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6125" y="5644385"/>
            <a:ext cx="53435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Адресная схема и подсети IPv6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Идентификатор интерфейса </a:t>
            </a:r>
            <a:endParaRPr b="1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это оставшиеся 64 бита адреса.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быть сконфигурирован вручную или динамически с использованием EUI-64 (Extended Unique Identifier).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Механизм EUI-64 использует 48-битный MAC адрес устройства и конвертирует его в 64-битный путем вставки значения FF:FE в середину адреса.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Первый (сетевой) и последний (широковещательный) адреса могут быть назначены интерфейсам. Интерфейсу можно назначить более одного IPv6 адреса.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 широковещательных адресов, вместо этого используется мультикастинг.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467" y="1753494"/>
            <a:ext cx="7494777" cy="96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Адресная схема и подсети IPv6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304800" y="1344168"/>
            <a:ext cx="11634158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IPv6 использует тот же метод разделения на подсети, что и IPv4. 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/127 дает 2 адреса.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/124 дает 16 адресов.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/120 дает 256 адресов.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Первый адрес в подсети полностью состоит из 0, последний – полностью из F.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простоты и единства структуры рекомендуется везде использовать /64. Использование чего-либо меньшего чем /64 может потенциально привести к сбою некоторых функций IPv6 и неоправданному усложнению структуры адресации.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Нули в старших разрядах и двойные двоеточия (::)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Нули в старших разрядах любой 16-битной секции могут быть опущены.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Адрес </a:t>
            </a:r>
            <a:r>
              <a:rPr b="1" i="0" lang="ru" sz="24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упрощения: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2001:0DB8:0001:5270:0127:00AB:CAFE:0E1F /64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Адрес </a:t>
            </a:r>
            <a:r>
              <a:rPr b="1" i="0" lang="ru" sz="24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упрощения: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2001:DB8:1:5270:127:AB:CAFE:E1F /64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правило применимо только к нулям в старших разрядах. Если опустить нули в младших разрядах, адрес будет неверен.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994" y="4772151"/>
            <a:ext cx="6324600" cy="51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Нули в старших разрядах и двойные двоеточия (::)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Двойные двоеточия или «сжатие нулей» можно использовать для сокращения IPv6 адреса когда одна или более секций полностью состоит из нулей.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помощью двойного двоеточия можно сократить только последовательность целых 16-битных нулевых блоков. Нельзя использовать двойное двоеточие внутри блока.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Двойное двоеточие можно использовать только один раз, иначе адрес становится неоднозначным.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786" y="3591269"/>
            <a:ext cx="40386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2502" y="2069029"/>
            <a:ext cx="52482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2502" y="5439983"/>
            <a:ext cx="5484774" cy="9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5725999" y="4212488"/>
            <a:ext cx="142875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/>
              <a:buNone/>
            </a:pPr>
            <a:r>
              <a:rPr b="1" i="0" lang="ru" sz="1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Верно</a:t>
            </a:r>
            <a:endParaRPr/>
          </a:p>
        </p:txBody>
      </p:sp>
      <p:sp>
        <p:nvSpPr>
          <p:cNvPr id="292" name="Google Shape;292;p35"/>
          <p:cNvSpPr txBox="1"/>
          <p:nvPr/>
        </p:nvSpPr>
        <p:spPr>
          <a:xfrm>
            <a:off x="5629491" y="3518988"/>
            <a:ext cx="1525258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b="1" i="0" lang="ru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Неверно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 к аудитории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528589" y="207068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Проверка домашних работ.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Есть ли проблемы?</a:t>
            </a: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28" y="3741514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b="0" l="12498" r="0" t="0"/>
          <a:stretch/>
        </p:blipFill>
        <p:spPr>
          <a:xfrm>
            <a:off x="170144" y="624830"/>
            <a:ext cx="1341856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06270" y="432215"/>
            <a:ext cx="1145181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Типы IPv6 адресов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304800" y="1344168"/>
            <a:ext cx="11436096" cy="4965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06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Link-Local адреса предназначены для использования только в локальном канале.</a:t>
            </a:r>
            <a:endParaRPr/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Адреса Link-Local автоматически конфигурируются на всех интерфейсах.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Префикс, используемый Link-Local адресами – FE80::X/10.</a:t>
            </a:r>
            <a:endParaRPr/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Маршрутизаторы не перенаправляют пакеты с Link-local адресом источника или назначения.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ru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Адрес Loopback</a:t>
            </a:r>
            <a:endParaRPr/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схожа с IPv4 адресом 127.0.0.1</a:t>
            </a:r>
            <a:endParaRPr/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Адрес Loopback 0:0:0:0:0:0:0:1 может быть сокращен до ::1</a:t>
            </a:r>
            <a:endParaRPr/>
          </a:p>
          <a:p>
            <a:pPr indent="0" lvl="1" marL="406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Используется устройством для посылки пакета себе самому.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>
            <p:ph type="title"/>
          </p:nvPr>
        </p:nvSpPr>
        <p:spPr>
          <a:xfrm>
            <a:off x="306269" y="301752"/>
            <a:ext cx="5498592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</p:txBody>
      </p:sp>
      <p:sp>
        <p:nvSpPr>
          <p:cNvPr id="304" name="Google Shape;304;p37"/>
          <p:cNvSpPr txBox="1"/>
          <p:nvPr>
            <p:ph idx="1" type="body"/>
          </p:nvPr>
        </p:nvSpPr>
        <p:spPr>
          <a:xfrm>
            <a:off x="306269" y="914400"/>
            <a:ext cx="5579418" cy="53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128-битный адрес, состоит из префикса глобальной маршрутизации, ID подсети и ID интерфейса.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Используется 16-ричный формат 0-9, A-F.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Минимальный размер максимального пакета 1280 байт.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Сетевой и широковещательный адреса могут быть назначены интерфейсам конечных устройств.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Встроенное шифрование IPsec.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6342887" y="914400"/>
            <a:ext cx="5682335" cy="5500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32-битный адрес, состоящий из сетевой и хостовой части.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Используется десятичная запись через точку.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Минимальный размер максимального пакета 576 байт.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Сетевой и широковещательный адреса нельзя назначать интерфейсам конечных устройств.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шифрования IPv4 пакетов нужно применять технологии VPN.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6425183" y="301752"/>
            <a:ext cx="5268411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IPv4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"/>
              <a:t>Практическое</a:t>
            </a: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задание</a:t>
            </a:r>
            <a:endParaRPr/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1512000" y="2628000"/>
            <a:ext cx="96132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Работа в PT. Разворачиваем сеть Wi-Fi.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2800" u="sng"/>
              <a:t>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000"/>
            <a:ext cx="15336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1512000" y="2628000"/>
            <a:ext cx="744221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40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 следующем занятии…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4000"/>
              <a:t>П</a:t>
            </a:r>
            <a:r>
              <a:rPr b="0" i="0" lang="ru" sz="4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рикладной уровень</a:t>
            </a:r>
            <a:r>
              <a:rPr lang="ru" sz="4000"/>
              <a:t>. SMTP. HTTP</a:t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70" y="307668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712" y="4031980"/>
            <a:ext cx="2660794" cy="25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урока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60375" y="2268000"/>
            <a:ext cx="8493844" cy="340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/>
              <a:t>VLAN 802.1Q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/>
              <a:t>WiFi</a:t>
            </a:r>
            <a:endParaRPr/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lang="ru" sz="2800"/>
              <a:t>IPv6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echnology devices social media interaction template Free Vector" id="156" name="Google Shape;156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5690" y="3652418"/>
            <a:ext cx="2528618" cy="265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VLAN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675" y="2268000"/>
            <a:ext cx="61245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600" y="4277775"/>
            <a:ext cx="580072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Wi-Fi </a:t>
            </a:r>
            <a:endParaRPr/>
          </a:p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1512000" y="3036215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1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Wi-Fi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популярная технология для беспроводного обмена данными компьютерами, (некоторыми) мобильными телефонами и прочими устройствами. Фактически является обобщающим </a:t>
            </a:r>
            <a:r>
              <a:rPr lang="ru" sz="2400"/>
              <a:t>термином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для множества технологий и протоколов, описанных в стандартах IEEE 802.11.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Сферы применения: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Доступ в интернет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Домашняя сеть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lang="ru" sz="2400"/>
              <a:t>Радиомосты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Корпоративные сети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9172" y="156057"/>
            <a:ext cx="2351400" cy="2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Wi-Fi 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1512000" y="1696148"/>
            <a:ext cx="91680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Сетевые популярные стандарты wifi: 802.11 g/n/ac.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Стандарт IEEE 802.11 работает на первом и втором уровнях модели OSI: физическом и канальном.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Используются диапазоны 2,4 и 5 Ггц.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" sz="2400"/>
              <a:t>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9172" y="156057"/>
            <a:ext cx="2351400" cy="2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28982"/>
          <a:stretch/>
        </p:blipFill>
        <p:spPr>
          <a:xfrm>
            <a:off x="1651728" y="4005737"/>
            <a:ext cx="7174800" cy="24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5">
            <a:alphaModFix/>
          </a:blip>
          <a:srcRect b="0" l="12495" r="0" t="0"/>
          <a:stretch/>
        </p:blipFill>
        <p:spPr>
          <a:xfrm>
            <a:off x="170144" y="624830"/>
            <a:ext cx="13419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1511999" y="2988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Оборудование Wi-Fi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Для построения беспроводной локальной сети обычно применяется 2 типа: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Клиентское устройство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Точка доступа устройство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Точка доступа состоит из следующих элементов: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Антенну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Приемопередатчик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Интерфейс проводной сети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Встроенный микрокомпьютер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Программное обеспечение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0175" y="1505748"/>
            <a:ext cx="3171900" cy="3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Wi-Fi </a:t>
            </a:r>
            <a:endParaRPr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254700" y="1909543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1. Соединение Ad-Hoc (точка-точка).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2. Точка доступа, с использованием роутера или модема.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3. Клиентская точка.          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4. Соединение мост.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5. Репитер.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3146" y="195043"/>
            <a:ext cx="3295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8450" y="195043"/>
            <a:ext cx="3009900" cy="18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7374" y="4657725"/>
            <a:ext cx="4238700" cy="22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8476" y="4705349"/>
            <a:ext cx="5400600" cy="21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4894518" y="778774"/>
            <a:ext cx="3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8433489" y="1159493"/>
            <a:ext cx="3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3246693" y="5566852"/>
            <a:ext cx="3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8440787" y="5480212"/>
            <a:ext cx="3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10258019" y="2828957"/>
            <a:ext cx="3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Безопасность в Wi-Fi 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865414" y="2628000"/>
            <a:ext cx="103032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Стандарты шифрования: WEP, WPA, WPA2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Почему всегда нужно использовать шифрованное соединение </a:t>
            </a:r>
            <a:r>
              <a:rPr b="1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WPA2</a:t>
            </a: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Отключаем WPS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3428" y="0"/>
            <a:ext cx="1697100" cy="16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4">
            <a:alphaModFix/>
          </a:blip>
          <a:srcRect b="0" l="12495" r="0" t="0"/>
          <a:stretch/>
        </p:blipFill>
        <p:spPr>
          <a:xfrm>
            <a:off x="170144" y="624830"/>
            <a:ext cx="13419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