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4D11C9B-DA07-4F9D-83AD-7EABC2972C38}">
  <a:tblStyle styleId="{04D11C9B-DA07-4F9D-83AD-7EABC2972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75AB0C2-8D64-44F6-905F-B4C9958D215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2b5e8d9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2b5e8d9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42b5e8d970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42b5e8d970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42b5e8d970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42b5e8d970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42b5e8d970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42b5e8d970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42b5e8d970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42b5e8d970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42b5e8d970_0_3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g42b5e8d970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42b5e8d970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" name="Google Shape;575;g42b5e8d970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42b5e8d970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9" name="Google Shape;609;g42b5e8d970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42b5e8d970_0_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42b5e8d970_0_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42b5e8d970_0_4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42b5e8d970_0_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g42b5e8d970_0_4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1" name="Google Shape;711;g42b5e8d970_0_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42b5e8d970_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5" name="Google Shape;745;g42b5e8d970_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8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g42b5e8d970_0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0" name="Google Shape;780;g42b5e8d970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42b5e8d970_0_5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42b5e8d970_0_5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42b5e8d970_0_6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42b5e8d970_0_6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0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g42b5e8d970_0_6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2" name="Google Shape;882;g42b5e8d970_0_6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3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g42b5e8d970_0_6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5" name="Google Shape;915;g42b5e8d970_0_6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7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Google Shape;948;g42b5e8d970_0_7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9" name="Google Shape;949;g42b5e8d970_0_7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44ea1e444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44ea1e444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g42b5e8d970_0_7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7" name="Google Shape;1017;g42b5e8d970_0_7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e1ae65ba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e1ae65ba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ff3214be3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ff3214be3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e1ae65ba3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e1ae65ba3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2b5e8d970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42b5e8d970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42b5e8d970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42b5e8d970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42b5e8d970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42b5e8d970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43065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4000">
                <a:solidFill>
                  <a:srgbClr val="4C5D6E"/>
                </a:solidFill>
              </a:rPr>
              <a:t>Запуск Linux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5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Загрузка Linux. GRUB, консоль grub, grub-rescue. Init. Представления о SysV Init, Upstart, Systemd. Работа с systemd 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101" name="Google Shape;101;p25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Linux. Администрирование серверов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102" name="Google Shape;102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8" name="Google Shape;108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5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5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5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5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5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5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5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5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5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5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5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5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5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5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5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1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ux.png" id="128" name="Google Shape;12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600" y="1389700"/>
            <a:ext cx="2364100" cy="236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Файлы grub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05" name="Google Shape;405;p3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Введите текст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406" name="Google Shape;406;p3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3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3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3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12" name="Google Shape;412;p3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3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3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3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3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3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3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3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3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32" name="Google Shape;432;p3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3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34" name="Google Shape;43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038" y="1943100"/>
            <a:ext cx="7781925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Скрипты /etc/grub.d/*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40" name="Google Shape;440;p3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10_linux, 30_os-prober — поиск ядер linux и других ОС на разделах диска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40_custom — добавлять свои пункты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05_debian_theme — задает внешний вид загрузчика.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441" name="Google Shape;441;p3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3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3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3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3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47" name="Google Shape;447;p3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3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3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3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3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3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3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3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3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3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3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3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3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3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3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3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3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3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67" name="Google Shape;467;p3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8" name="Google Shape;468;p3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6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Консольные команды GRUB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74" name="Google Shape;474;p3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 ls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cat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linux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initrd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boot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set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chainloader.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475" name="Google Shape;475;p3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3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3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3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3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3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81" name="Google Shape;481;p3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3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3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3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3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3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3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3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3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3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3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3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3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3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3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3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3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3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3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3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01" name="Google Shape;501;p3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37"/>
          <p:cNvSpPr txBox="1"/>
          <p:nvPr/>
        </p:nvSpPr>
        <p:spPr>
          <a:xfrm>
            <a:off x="1366950" y="1643250"/>
            <a:ext cx="5943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попробовать загрузиться следующими командами:</a:t>
            </a:r>
            <a:endParaRPr sz="10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2C2D30"/>
                </a:solidFill>
              </a:rPr>
              <a:t>* вместо grub2 поставьте реальное местоположение grub</a:t>
            </a:r>
            <a:endParaRPr i="1" sz="10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Иногда имеет смысл загрузиться вручную с Live-CD и переконфигурировать grub.</a:t>
            </a:r>
            <a:endParaRPr sz="10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>
              <a:solidFill>
                <a:srgbClr val="2C2D30"/>
              </a:solidFill>
            </a:endParaRPr>
          </a:p>
        </p:txBody>
      </p:sp>
      <p:sp>
        <p:nvSpPr>
          <p:cNvPr id="508" name="Google Shape;508;p37"/>
          <p:cNvSpPr txBox="1"/>
          <p:nvPr>
            <p:ph type="ctrTitle"/>
          </p:nvPr>
        </p:nvSpPr>
        <p:spPr>
          <a:xfrm>
            <a:off x="1366950" y="9387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grub-rescue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09" name="Google Shape;509;p3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3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3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3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3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3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15" name="Google Shape;515;p3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3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3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3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3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3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3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3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3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3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3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3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3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3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3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3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3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3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3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35" name="Google Shape;535;p3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Google Shape;536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37" name="Google Shape;537;p37"/>
          <p:cNvGraphicFramePr/>
          <p:nvPr/>
        </p:nvGraphicFramePr>
        <p:xfrm>
          <a:off x="1396200" y="2581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{04D11C9B-DA07-4F9D-83AD-7EABC2972C38}</a:tableStyleId>
              </a:tblPr>
              <a:tblGrid>
                <a:gridCol w="6120000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set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prefix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=(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hd1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,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msdos1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)/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grub2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insmod normal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normal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8" name="Google Shape;538;p37"/>
          <p:cNvGraphicFramePr/>
          <p:nvPr/>
        </p:nvGraphicFramePr>
        <p:xfrm>
          <a:off x="1442900" y="3837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{F75AB0C2-8D64-44F6-905F-B4C9958D2152}</a:tableStyleId>
              </a:tblPr>
              <a:tblGrid>
                <a:gridCol w="5985100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grub-mkdevicemap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update-grub2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3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Параметры /etc/default/grub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44" name="Google Shape;544;p3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 GRUB_DEFAULT — номер (имя) пункта загрузки по умолчанию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GRUB_HIDDEN_TIMEOUT=0 — грузить без задержки если 1 система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GRUB_HIDDEN_TIMEOUT_QUIET=true — показывать таймер во время паузы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GRUB_CMDLINE_LINUX_DEFAULT="quiet splash" — задать параметры ядра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545" name="Google Shape;545;p3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3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3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3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3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3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51" name="Google Shape;551;p3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3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3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3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3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3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3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3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3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3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3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3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3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3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3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3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3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3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3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71" name="Google Shape;571;p3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2" name="Google Shape;572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3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Система инициализации init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78" name="Google Shape;578;p3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init Sys V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upstart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Systemd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579" name="Google Shape;579;p3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3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3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3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3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3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85" name="Google Shape;585;p3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3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3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3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3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3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3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3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3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3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3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3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3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3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3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3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3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3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3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3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05" name="Google Shape;605;p3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6" name="Google Shape;606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Уровни выполнения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12" name="Google Shape;612;p4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0 – останов системы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1, S – однопользовательский режим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2–3 – многопользовательский режим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4–5 (обычно 5) – X-Server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6 – перезагрузка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7–9 – не используются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613" name="Google Shape;613;p4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4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4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4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4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4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4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4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4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4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4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4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4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4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4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4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4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4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4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4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4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4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4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4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4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39" name="Google Shape;639;p4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0" name="Google Shape;640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4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История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46" name="Google Shape;646;p4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4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4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4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4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4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52" name="Google Shape;652;p4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4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4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4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4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4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4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4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4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4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4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4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4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4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4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4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4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4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4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4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72" name="Google Shape;672;p4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3" name="Google Shape;673;p4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42"/>
          <p:cNvSpPr txBox="1"/>
          <p:nvPr>
            <p:ph type="ctrTitle"/>
          </p:nvPr>
        </p:nvSpPr>
        <p:spPr>
          <a:xfrm>
            <a:off x="1142400" y="331850"/>
            <a:ext cx="6854400" cy="106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Init Sys V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79" name="Google Shape;679;p4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4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4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4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4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4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85" name="Google Shape;685;p4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4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4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4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4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4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4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4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4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4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4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4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4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4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4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4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4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4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4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4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05" name="Google Shape;705;p4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6" name="Google Shape;706;p4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07" name="Google Shape;707;p42"/>
          <p:cNvGraphicFramePr/>
          <p:nvPr/>
        </p:nvGraphicFramePr>
        <p:xfrm>
          <a:off x="1367250" y="171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{F75AB0C2-8D64-44F6-905F-B4C9958D2152}</a:tableStyleId>
              </a:tblPr>
              <a:tblGrid>
                <a:gridCol w="6120000"/>
              </a:tblGrid>
              <a:tr h="3179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initdefault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si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sysinit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sysinit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l0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l2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l3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l4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l6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wait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rc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tty1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tty2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tty3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tty4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tty5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/sbin/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mingetty tty6</a:t>
                      </a:r>
                      <a:b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x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6666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ru" sz="900">
                          <a:solidFill>
                            <a:srgbClr val="0088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/etc/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X11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prefdm </a:t>
                      </a:r>
                      <a:r>
                        <a:rPr lang="ru" sz="900">
                          <a:solidFill>
                            <a:srgbClr val="666600"/>
                          </a:solidFill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</a:t>
                      </a:r>
                      <a:r>
                        <a:rPr lang="ru" sz="900">
                          <a:highlight>
                            <a:srgbClr val="F8F9FA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nodaemon</a:t>
                      </a:r>
                      <a:endParaRPr sz="900">
                        <a:highlight>
                          <a:srgbClr val="F8F9FA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708" name="Google Shape;708;p42"/>
          <p:cNvSpPr txBox="1"/>
          <p:nvPr/>
        </p:nvSpPr>
        <p:spPr>
          <a:xfrm>
            <a:off x="1078950" y="1172250"/>
            <a:ext cx="64149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Пример /etc/inittab</a:t>
            </a:r>
            <a:endParaRPr sz="1000">
              <a:solidFill>
                <a:srgbClr val="2C2D3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43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Управление сервисами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14" name="Google Shape;714;p4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service apache2 start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service apache2 stop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service apache2 restart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service apache2 reload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service apache2 status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715" name="Google Shape;715;p4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4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4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4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4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4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21" name="Google Shape;721;p4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4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4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4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4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4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4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4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4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4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4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4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4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4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4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4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4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4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4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41" name="Google Shape;741;p4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2" name="Google Shape;742;p4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Регламент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34" name="Google Shape;134;p26"/>
          <p:cNvSpPr txBox="1"/>
          <p:nvPr>
            <p:ph type="ctrTitle"/>
          </p:nvPr>
        </p:nvSpPr>
        <p:spPr>
          <a:xfrm>
            <a:off x="1142400" y="171450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8 уроков по  1.5 </a:t>
            </a:r>
            <a:r>
              <a:rPr lang="ru">
                <a:solidFill>
                  <a:srgbClr val="2C2D30"/>
                </a:solidFill>
              </a:rPr>
              <a:t>—</a:t>
            </a:r>
            <a:r>
              <a:rPr lang="ru" sz="2000">
                <a:solidFill>
                  <a:srgbClr val="2C2D30"/>
                </a:solidFill>
              </a:rPr>
              <a:t> 2 часа.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Домашние задания.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Видеозапись будет.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Задавайте вопросы.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6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6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6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41" name="Google Shape;141;p26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6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6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6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6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6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6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6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6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6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6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6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6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6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6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6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6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6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61" name="Google Shape;161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46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44"/>
          <p:cNvSpPr txBox="1"/>
          <p:nvPr>
            <p:ph type="ctrTitle"/>
          </p:nvPr>
        </p:nvSpPr>
        <p:spPr>
          <a:xfrm>
            <a:off x="1142400" y="331850"/>
            <a:ext cx="6854400" cy="106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Upstart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48" name="Google Shape;748;p4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4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4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4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4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4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54" name="Google Shape;754;p4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4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4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4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4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4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4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4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4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4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4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4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4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4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4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4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4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4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4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74" name="Google Shape;774;p4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5" name="Google Shape;775;p4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44"/>
          <p:cNvSpPr txBox="1"/>
          <p:nvPr/>
        </p:nvSpPr>
        <p:spPr>
          <a:xfrm>
            <a:off x="1078950" y="1172250"/>
            <a:ext cx="64149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Пример /etc/init/tty8.conf</a:t>
            </a:r>
            <a:endParaRPr sz="1000">
              <a:solidFill>
                <a:srgbClr val="2C2D30"/>
              </a:solidFill>
            </a:endParaRPr>
          </a:p>
        </p:txBody>
      </p:sp>
      <p:graphicFrame>
        <p:nvGraphicFramePr>
          <p:cNvPr id="777" name="Google Shape;777;p44"/>
          <p:cNvGraphicFramePr/>
          <p:nvPr/>
        </p:nvGraphicFramePr>
        <p:xfrm>
          <a:off x="1226400" y="171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{F75AB0C2-8D64-44F6-905F-B4C9958D2152}</a:tableStyleId>
              </a:tblPr>
              <a:tblGrid>
                <a:gridCol w="6120000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</a:t>
                      </a:r>
                      <a:r>
                        <a:rPr b="1"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tty8</a:t>
                      </a: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- getty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This service maintains a getty on tty1 from the point the system is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880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started until it is shut down again.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start on stopped rc RUNLEVEL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=[</a:t>
                      </a:r>
                      <a:r>
                        <a:rPr lang="ru" sz="900">
                          <a:solidFill>
                            <a:srgbClr val="006666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and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(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container </a:t>
                      </a: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or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container CONTAINER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lxc </a:t>
                      </a: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or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container CONTAINER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lxc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libvirt)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stop on runlevel 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[!</a:t>
                      </a:r>
                      <a:r>
                        <a:rPr lang="ru" sz="900">
                          <a:solidFill>
                            <a:srgbClr val="006666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2345]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respawn</a:t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>
                          <a:solidFill>
                            <a:srgbClr val="000088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exec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sbin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getty </a:t>
                      </a:r>
                      <a:r>
                        <a:rPr lang="ru" sz="900">
                          <a:solidFill>
                            <a:srgbClr val="6666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</a:t>
                      </a:r>
                      <a:r>
                        <a:rPr lang="ru" sz="900">
                          <a:solidFill>
                            <a:srgbClr val="006666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8</a:t>
                      </a:r>
                      <a:r>
                        <a:rPr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ru" sz="900">
                          <a:solidFill>
                            <a:srgbClr val="006666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38400</a:t>
                      </a:r>
                      <a:r>
                        <a:rPr b="1" lang="ru" sz="9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tty8</a:t>
                      </a:r>
                      <a:endParaRPr b="1"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4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Управление сервисами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83" name="Google Shape;783;p4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start apache2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stop apache2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restart apache2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reload apache2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status apache2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784" name="Google Shape;784;p4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4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4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4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4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4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90" name="Google Shape;790;p4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4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4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4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4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4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4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4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4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4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4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4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4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4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4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4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4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4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4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4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10" name="Google Shape;810;p4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1" name="Google Shape;811;p4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46"/>
          <p:cNvSpPr txBox="1"/>
          <p:nvPr>
            <p:ph type="ctrTitle"/>
          </p:nvPr>
        </p:nvSpPr>
        <p:spPr>
          <a:xfrm>
            <a:off x="1142400" y="319975"/>
            <a:ext cx="6854400" cy="13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Архитектура systemd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17" name="Google Shape;817;p4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4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4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4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4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4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23" name="Google Shape;823;p4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4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4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4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4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4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4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4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4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4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4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4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4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4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4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4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4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4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4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4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43" name="Google Shape;843;p4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4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5" name="Google Shape;845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3425" y="1423925"/>
            <a:ext cx="6124575" cy="343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4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Управление сервисами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51" name="Google Shape;851;p4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systemctl start apache2.service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systemctl stop apache2.service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systemctl restart apache2.service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systemctl reload apache2.service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systemctl status apache2.service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852" name="Google Shape;852;p4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4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4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4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4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4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58" name="Google Shape;858;p4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9" name="Google Shape;859;p4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4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4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4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4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4" name="Google Shape;864;p4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4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4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4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4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4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4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4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4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4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4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4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4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4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78" name="Google Shape;878;p4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9" name="Google Shape;879;p4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83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p4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4C5D6E"/>
                </a:solidFill>
              </a:rPr>
              <a:t>Работа с журнальными файлами</a:t>
            </a:r>
            <a:endParaRPr b="1"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● Просмотр </a:t>
            </a:r>
            <a:br>
              <a:rPr lang="ru" sz="3200">
                <a:solidFill>
                  <a:srgbClr val="4C5D6E"/>
                </a:solidFill>
              </a:rPr>
            </a:br>
            <a:r>
              <a:rPr lang="ru" sz="3200">
                <a:solidFill>
                  <a:srgbClr val="4C5D6E"/>
                </a:solidFill>
              </a:rPr>
              <a:t>● Поиск</a:t>
            </a:r>
            <a:br>
              <a:rPr lang="ru" sz="3200">
                <a:solidFill>
                  <a:srgbClr val="4C5D6E"/>
                </a:solidFill>
              </a:rPr>
            </a:br>
            <a:r>
              <a:rPr lang="ru" sz="3200">
                <a:solidFill>
                  <a:srgbClr val="4C5D6E"/>
                </a:solidFill>
              </a:rPr>
              <a:t>● Непрерывный мониторинг 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● Ротация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85" name="Google Shape;885;p4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4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4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4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4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4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91" name="Google Shape;891;p4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4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4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4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4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4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4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4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4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4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4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4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4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4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4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4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4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4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4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4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11" name="Google Shape;911;p4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2" name="Google Shape;912;p4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4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Работа с логами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18" name="Google Shape;918;p4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yesterday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</a:t>
            </a:r>
            <a:r>
              <a:rPr lang="ru" sz="1600">
                <a:solidFill>
                  <a:srgbClr val="006666"/>
                </a:solidFill>
                <a:latin typeface="Consolas"/>
                <a:ea typeface="Consolas"/>
                <a:cs typeface="Consolas"/>
                <a:sym typeface="Consolas"/>
              </a:rPr>
              <a:t>20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ru" sz="1600">
                <a:solidFill>
                  <a:srgbClr val="006666"/>
                </a:solidFill>
                <a:latin typeface="Consolas"/>
                <a:ea typeface="Consolas"/>
                <a:cs typeface="Consolas"/>
                <a:sym typeface="Consolas"/>
              </a:rPr>
              <a:t>00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solidFill>
                  <a:srgbClr val="000088"/>
                </a:solidFill>
                <a:latin typeface="Consolas"/>
                <a:ea typeface="Consolas"/>
                <a:cs typeface="Consolas"/>
                <a:sym typeface="Consolas"/>
              </a:rPr>
              <a:t>until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now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</a:t>
            </a:r>
            <a:r>
              <a:rPr lang="ru" sz="1600">
                <a:solidFill>
                  <a:srgbClr val="006666"/>
                </a:solidFill>
                <a:latin typeface="Consolas"/>
                <a:ea typeface="Consolas"/>
                <a:cs typeface="Consolas"/>
                <a:sym typeface="Consolas"/>
              </a:rPr>
              <a:t>19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ru" sz="1600">
                <a:solidFill>
                  <a:srgbClr val="006666"/>
                </a:solidFill>
                <a:latin typeface="Consolas"/>
                <a:ea typeface="Consolas"/>
                <a:cs typeface="Consolas"/>
                <a:sym typeface="Consolas"/>
              </a:rPr>
              <a:t>00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solidFill>
                  <a:srgbClr val="000088"/>
                </a:solidFill>
                <a:latin typeface="Consolas"/>
                <a:ea typeface="Consolas"/>
                <a:cs typeface="Consolas"/>
                <a:sym typeface="Consolas"/>
              </a:rPr>
              <a:t>until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ru" sz="16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"1 hour ago"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</a:t>
            </a:r>
            <a:r>
              <a:rPr lang="ru" sz="16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"2017-04-07 20:30:00"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</a:t>
            </a:r>
            <a:r>
              <a:rPr lang="ru" sz="16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"2017-04-07 20:30:00"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-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</a:t>
            </a:r>
            <a:r>
              <a:rPr lang="ru" sz="1600">
                <a:solidFill>
                  <a:srgbClr val="000088"/>
                </a:solidFill>
                <a:latin typeface="Consolas"/>
                <a:ea typeface="Consolas"/>
                <a:cs typeface="Consolas"/>
                <a:sym typeface="Consolas"/>
              </a:rPr>
              <a:t>until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ru" sz="16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"2017-04-08 15:25:00"</a:t>
            </a:r>
            <a:endParaRPr sz="16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u ssh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service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$ journalctl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u ssh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service </a:t>
            </a:r>
            <a:r>
              <a:rPr lang="ru" sz="16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--</a:t>
            </a:r>
            <a:r>
              <a:rPr lang="ru" sz="1600">
                <a:latin typeface="Consolas"/>
                <a:ea typeface="Consolas"/>
                <a:cs typeface="Consolas"/>
                <a:sym typeface="Consolas"/>
              </a:rPr>
              <a:t>since yesterday</a:t>
            </a:r>
            <a:endParaRPr sz="16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19" name="Google Shape;919;p4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4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4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4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4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4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25" name="Google Shape;925;p4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4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4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4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9" name="Google Shape;929;p4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4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4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4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4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4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4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4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4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4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4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4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4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4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4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4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45" name="Google Shape;945;p4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6" name="Google Shape;946;p4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50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p50"/>
          <p:cNvSpPr txBox="1"/>
          <p:nvPr>
            <p:ph type="ctrTitle"/>
          </p:nvPr>
        </p:nvSpPr>
        <p:spPr>
          <a:xfrm>
            <a:off x="1142400" y="571500"/>
            <a:ext cx="68568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4C5D6E"/>
                </a:solidFill>
              </a:rPr>
              <a:t>Пример правил для rsyslog</a:t>
            </a:r>
            <a:endParaRPr b="1"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52" name="Google Shape;952;p5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5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5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5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5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5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8" name="Google Shape;958;p5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5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5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5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5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5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5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5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5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5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8" name="Google Shape;968;p5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5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5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5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5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5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5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5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5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5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78" name="Google Shape;978;p5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79" name="Google Shape;979;p5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0" name="Google Shape;980;p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0762" y="927462"/>
            <a:ext cx="6753675" cy="411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51"/>
          <p:cNvSpPr txBox="1"/>
          <p:nvPr>
            <p:ph type="ctrTitle"/>
          </p:nvPr>
        </p:nvSpPr>
        <p:spPr>
          <a:xfrm>
            <a:off x="1142400" y="571500"/>
            <a:ext cx="68568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4C5D6E"/>
                </a:solidFill>
              </a:rPr>
              <a:t>Практическое задание</a:t>
            </a:r>
            <a:endParaRPr b="1"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86" name="Google Shape;986;p5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5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5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5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5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5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92" name="Google Shape;992;p5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5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5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5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5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5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5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5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5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5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5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5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5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5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5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7" name="Google Shape;1007;p5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8" name="Google Shape;1008;p5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9" name="Google Shape;1009;p5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5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5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12" name="Google Shape;1012;p5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3" name="Google Shape;1013;p5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51"/>
          <p:cNvSpPr txBox="1"/>
          <p:nvPr/>
        </p:nvSpPr>
        <p:spPr>
          <a:xfrm>
            <a:off x="1191900" y="1326600"/>
            <a:ext cx="73314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Загрузить систему вручную через grub в single режиме. После перезагрузки перейти в multiuser режим.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Разобрать конфигурационный файл какого-нибудь юнита. Деактивировать и активировать обратно сервис.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Сравнить конфигурационные файлы в /etc/systemd/system и в /etc/init для одного и того же сервиса. (несмотря на то, что в Ubuntu 16.0 используется Systemd, конфигурационные файлы Upstart все же присутствуют).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*Если вы знакомы с TCP/IP сделать так, чтобы ssh сервис активировался при подключении к TCP-порту 22.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18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5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 ...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20" name="Google Shape;1020;p5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5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5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5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5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5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26" name="Google Shape;1026;p5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7" name="Google Shape;1027;p5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8" name="Google Shape;1028;p5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5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5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5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2" name="Google Shape;1032;p5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3" name="Google Shape;1033;p5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4" name="Google Shape;1034;p5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" name="Google Shape;1035;p5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6" name="Google Shape;1036;p5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5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5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5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5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5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5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5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5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5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46" name="Google Shape;1046;p5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7" name="Google Shape;1047;p5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Что будем изучать на курсе Linux: Администрирование?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68" name="Google Shape;168;p2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Подробности работы в </a:t>
            </a:r>
            <a:r>
              <a:rPr lang="ru" sz="1600">
                <a:solidFill>
                  <a:srgbClr val="2C2D30"/>
                </a:solidFill>
              </a:rPr>
              <a:t>GNU/Linux</a:t>
            </a:r>
            <a:r>
              <a:rPr lang="ru"/>
              <a:t>:  запуск Linux, сервисы и диски.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Серверное ПО.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Удаленное администрирование, туннели.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DNS-сервер bind.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Почтовый сервер на базе Postfix.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169" name="Google Shape;169;p2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75" name="Google Shape;175;p2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95" name="Google Shape;195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Каких результатов мы добьемся?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02" name="Google Shape;202;p2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Научимся </a:t>
            </a:r>
            <a:r>
              <a:rPr lang="ru">
                <a:solidFill>
                  <a:srgbClr val="2C2D30"/>
                </a:solidFill>
              </a:rPr>
              <a:t>настраивать серверное ПО, собрать с нуля почтовый сервер на базе Postfix+Dovecot+Roundcube,</a:t>
            </a:r>
            <a:r>
              <a:rPr lang="ru"/>
              <a:t> обеспечить свой DNS-сервер и при необходимости организовать к своей машине удаленный доступ и VPN.</a:t>
            </a:r>
            <a:endParaRPr/>
          </a:p>
        </p:txBody>
      </p:sp>
      <p:sp>
        <p:nvSpPr>
          <p:cNvPr id="203" name="Google Shape;203;p2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09" name="Google Shape;209;p2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-26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571174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11423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17135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8"/>
          <p:cNvSpPr/>
          <p:nvPr/>
        </p:nvSpPr>
        <p:spPr>
          <a:xfrm>
            <a:off x="22847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8"/>
          <p:cNvSpPr/>
          <p:nvPr/>
        </p:nvSpPr>
        <p:spPr>
          <a:xfrm>
            <a:off x="28559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8"/>
          <p:cNvSpPr/>
          <p:nvPr/>
        </p:nvSpPr>
        <p:spPr>
          <a:xfrm>
            <a:off x="34271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8"/>
          <p:cNvSpPr/>
          <p:nvPr/>
        </p:nvSpPr>
        <p:spPr>
          <a:xfrm>
            <a:off x="39983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8"/>
          <p:cNvSpPr/>
          <p:nvPr/>
        </p:nvSpPr>
        <p:spPr>
          <a:xfrm>
            <a:off x="45695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8"/>
          <p:cNvSpPr/>
          <p:nvPr/>
        </p:nvSpPr>
        <p:spPr>
          <a:xfrm>
            <a:off x="51407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8"/>
          <p:cNvSpPr/>
          <p:nvPr/>
        </p:nvSpPr>
        <p:spPr>
          <a:xfrm>
            <a:off x="57119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8"/>
          <p:cNvSpPr/>
          <p:nvPr/>
        </p:nvSpPr>
        <p:spPr>
          <a:xfrm>
            <a:off x="62831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8"/>
          <p:cNvSpPr/>
          <p:nvPr/>
        </p:nvSpPr>
        <p:spPr>
          <a:xfrm>
            <a:off x="6854373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8"/>
          <p:cNvSpPr/>
          <p:nvPr/>
        </p:nvSpPr>
        <p:spPr>
          <a:xfrm>
            <a:off x="7425573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8"/>
          <p:cNvSpPr/>
          <p:nvPr/>
        </p:nvSpPr>
        <p:spPr>
          <a:xfrm>
            <a:off x="7996773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8"/>
          <p:cNvSpPr/>
          <p:nvPr/>
        </p:nvSpPr>
        <p:spPr>
          <a:xfrm>
            <a:off x="8567973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29" name="Google Shape;229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курса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36" name="Google Shape;236;p2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</a:t>
            </a:r>
            <a:r>
              <a:rPr lang="ru">
                <a:solidFill>
                  <a:srgbClr val="2C2D30"/>
                </a:solidFill>
              </a:rPr>
              <a:t>апуск</a:t>
            </a:r>
            <a:r>
              <a:rPr lang="ru" sz="1600">
                <a:solidFill>
                  <a:srgbClr val="2C2D30"/>
                </a:solidFill>
              </a:rPr>
              <a:t> Linux</a:t>
            </a:r>
            <a:r>
              <a:rPr lang="ru">
                <a:solidFill>
                  <a:srgbClr val="2C2D30"/>
                </a:solidFill>
              </a:rPr>
              <a:t>. Сервисы.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LVM, RAID, mdadm.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Удаленное администрирование.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Туннели.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37" name="Google Shape;237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43" name="Google Shape;243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63" name="Google Shape;263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курса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70" name="Google Shape;270;p3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5. Настраиваем mysql.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6. Настраиваем DNS-сервер bind.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7-8. Настраиваем почтовый сервер.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1" name="Google Shape;271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77" name="Google Shape;277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97" name="Google Shape;297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1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04" name="Google Shape;304;p3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Первичная загрузка компьютера.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Загрузчик GRUB.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Старт Linux.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Системы инициализации.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Rsyslog, logrotate.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научимся запускать Linux, даже если что-то пошло не так, управлять работой сервисов и изучать логи 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305" name="Google Shape;305;p3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11" name="Google Shape;311;p3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3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3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31" name="Google Shape;331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Запуск Linux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38" name="Google Shape;338;p3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3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3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3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44" name="Google Shape;344;p3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3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3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3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3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3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64" name="Google Shape;364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3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Порядок загрузки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71" name="Google Shape;371;p3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BIOS/UEFI.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MBR/EFI-раздел.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LILO/GRUB.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Ядро.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Init.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Зависимости уровня выполнения.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372" name="Google Shape;372;p3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3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3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3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3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78" name="Google Shape;378;p3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3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3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3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3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3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3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98" name="Google Shape;398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