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04D11C9B-DA07-4F9D-83AD-7EABC2972C38}">
  <a:tblStyle styleId="{04D11C9B-DA07-4F9D-83AD-7EABC2972C3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F75AB0C2-8D64-44F6-905F-B4C9958D2152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42b5e8d97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42b5e8d97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g42b5e8d970_0_1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2" name="Google Shape;402;g42b5e8d970_0_1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42b5e8d970_0_2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7" name="Google Shape;437;g42b5e8d970_0_2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g42b5e8d970_0_2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1" name="Google Shape;471;g42b5e8d970_0_2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g42b5e8d970_0_2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5" name="Google Shape;505;g42b5e8d970_0_2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g42b5e8d970_0_3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1" name="Google Shape;541;g42b5e8d970_0_3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3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Google Shape;574;g42b5e8d970_0_3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5" name="Google Shape;575;g42b5e8d970_0_3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7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Google Shape;608;g42b5e8d970_0_3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9" name="Google Shape;609;g42b5e8d970_0_3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Google Shape;642;g42b5e8d970_0_4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3" name="Google Shape;643;g42b5e8d970_0_4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4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Google Shape;675;g42b5e8d970_0_4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6" name="Google Shape;676;g42b5e8d970_0_4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9" name="Shape 7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" name="Google Shape;710;g42b5e8d970_0_4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1" name="Google Shape;711;g42b5e8d970_0_4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3" name="Shape 7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" name="Google Shape;744;g42b5e8d970_0_5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5" name="Google Shape;745;g42b5e8d970_0_5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8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Google Shape;779;g42b5e8d970_0_5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0" name="Google Shape;780;g42b5e8d970_0_5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2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g42b5e8d970_0_5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4" name="Google Shape;814;g42b5e8d970_0_5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6" name="Shape 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Google Shape;847;g42b5e8d970_0_6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8" name="Google Shape;848;g42b5e8d970_0_6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0" name="Shape 8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" name="Google Shape;881;g42b5e8d970_0_6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2" name="Google Shape;882;g42b5e8d970_0_6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3" name="Shape 9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" name="Google Shape;914;g42b5e8d970_0_6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5" name="Google Shape;915;g42b5e8d970_0_6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7" name="Shape 9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" name="Google Shape;948;g42b5e8d970_0_7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9" name="Google Shape;949;g42b5e8d970_0_7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1" name="Shape 9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" name="Google Shape;982;g44ea1e444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3" name="Google Shape;983;g44ea1e444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5" name="Shape 10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6" name="Google Shape;1016;g42b5e8d970_0_7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7" name="Google Shape;1017;g42b5e8d970_0_7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e1ae65ba3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1e1ae65ba3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ff3214be3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ff3214be3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ff3214be3_0_1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ff3214be3_0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1e1ae65ba3_1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1e1ae65ba3_1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42b5e8d970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42b5e8d970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42b5e8d970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42b5e8d970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g42b5e8d970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8" name="Google Shape;368;g42b5e8d970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AutoNum type="arabicPeriod"/>
              <a:defRPr sz="1600"/>
            </a:lvl1pPr>
            <a:lvl2pPr lvl="1" algn="ctr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lphaLcPeriod"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romanLcPeriod"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rabicPeriod"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lphaLcPeriod"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romanLcPeriod"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rabicPeriod"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lphaLcPeriod"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romanLcPeriod"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p14:dur="400">
        <p:fade thruBlk="1"/>
      </p:transition>
    </mc:Choice>
    <mc:Fallback>
      <p:transition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mc:AlternateContent>
    <mc:Choice Requires="p14">
      <p:transition p14:dur="400">
        <p:fade thruBlk="1"/>
      </p:transition>
    </mc:Choice>
    <mc:Fallback>
      <p:transition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4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4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9EDF4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 txBox="1"/>
          <p:nvPr>
            <p:ph type="ctrTitle"/>
          </p:nvPr>
        </p:nvSpPr>
        <p:spPr>
          <a:xfrm>
            <a:off x="3430650" y="1714500"/>
            <a:ext cx="51387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4000">
                <a:solidFill>
                  <a:srgbClr val="4C5D6E"/>
                </a:solidFill>
              </a:rPr>
              <a:t>Запуск Linux</a:t>
            </a:r>
            <a:endParaRPr sz="4000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5"/>
          <p:cNvSpPr txBox="1"/>
          <p:nvPr>
            <p:ph type="ctrTitle"/>
          </p:nvPr>
        </p:nvSpPr>
        <p:spPr>
          <a:xfrm>
            <a:off x="3429325" y="3428950"/>
            <a:ext cx="45675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rgbClr val="ABB1B9"/>
                </a:solidFill>
              </a:rPr>
              <a:t>Загрузка Linux. GRUB, консоль grub, grub-rescue. Init. Представления о SysV Init, Upstart, Systemd. Работа с systemd </a:t>
            </a:r>
            <a:endParaRPr sz="1600">
              <a:solidFill>
                <a:srgbClr val="BDC2CA"/>
              </a:solidFill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BDC2CA"/>
              </a:solidFill>
            </a:endParaRPr>
          </a:p>
        </p:txBody>
      </p:sp>
      <p:sp>
        <p:nvSpPr>
          <p:cNvPr id="101" name="Google Shape;101;p25"/>
          <p:cNvSpPr txBox="1"/>
          <p:nvPr>
            <p:ph type="ctrTitle"/>
          </p:nvPr>
        </p:nvSpPr>
        <p:spPr>
          <a:xfrm>
            <a:off x="3429300" y="571450"/>
            <a:ext cx="45675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BDC2CA"/>
                </a:solidFill>
              </a:rPr>
              <a:t>Linux. Администрирование серверов</a:t>
            </a:r>
            <a:endParaRPr sz="1600">
              <a:solidFill>
                <a:srgbClr val="BDC2CA"/>
              </a:solidFill>
            </a:endParaRPr>
          </a:p>
        </p:txBody>
      </p:sp>
      <p:sp>
        <p:nvSpPr>
          <p:cNvPr id="102" name="Google Shape;102;p25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5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5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5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25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25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08" name="Google Shape;108;p25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5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5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5"/>
          <p:cNvSpPr/>
          <p:nvPr/>
        </p:nvSpPr>
        <p:spPr>
          <a:xfrm>
            <a:off x="2399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5"/>
          <p:cNvSpPr/>
          <p:nvPr/>
        </p:nvSpPr>
        <p:spPr>
          <a:xfrm>
            <a:off x="573599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5"/>
          <p:cNvSpPr/>
          <p:nvPr/>
        </p:nvSpPr>
        <p:spPr>
          <a:xfrm>
            <a:off x="11447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5"/>
          <p:cNvSpPr/>
          <p:nvPr/>
        </p:nvSpPr>
        <p:spPr>
          <a:xfrm>
            <a:off x="17159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5"/>
          <p:cNvSpPr/>
          <p:nvPr/>
        </p:nvSpPr>
        <p:spPr>
          <a:xfrm>
            <a:off x="22871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25"/>
          <p:cNvSpPr/>
          <p:nvPr/>
        </p:nvSpPr>
        <p:spPr>
          <a:xfrm>
            <a:off x="28583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5"/>
          <p:cNvSpPr/>
          <p:nvPr/>
        </p:nvSpPr>
        <p:spPr>
          <a:xfrm>
            <a:off x="34295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5"/>
          <p:cNvSpPr/>
          <p:nvPr/>
        </p:nvSpPr>
        <p:spPr>
          <a:xfrm>
            <a:off x="40007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5"/>
          <p:cNvSpPr/>
          <p:nvPr/>
        </p:nvSpPr>
        <p:spPr>
          <a:xfrm>
            <a:off x="45719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25"/>
          <p:cNvSpPr/>
          <p:nvPr/>
        </p:nvSpPr>
        <p:spPr>
          <a:xfrm>
            <a:off x="51431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25"/>
          <p:cNvSpPr/>
          <p:nvPr/>
        </p:nvSpPr>
        <p:spPr>
          <a:xfrm>
            <a:off x="57143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25"/>
          <p:cNvSpPr/>
          <p:nvPr/>
        </p:nvSpPr>
        <p:spPr>
          <a:xfrm>
            <a:off x="62855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25"/>
          <p:cNvSpPr/>
          <p:nvPr/>
        </p:nvSpPr>
        <p:spPr>
          <a:xfrm>
            <a:off x="6856798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25"/>
          <p:cNvSpPr/>
          <p:nvPr/>
        </p:nvSpPr>
        <p:spPr>
          <a:xfrm>
            <a:off x="7427998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5"/>
          <p:cNvSpPr/>
          <p:nvPr/>
        </p:nvSpPr>
        <p:spPr>
          <a:xfrm>
            <a:off x="7999198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5"/>
          <p:cNvSpPr/>
          <p:nvPr/>
        </p:nvSpPr>
        <p:spPr>
          <a:xfrm>
            <a:off x="8570398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5"/>
          <p:cNvSpPr txBox="1"/>
          <p:nvPr>
            <p:ph type="ctrTitle"/>
          </p:nvPr>
        </p:nvSpPr>
        <p:spPr>
          <a:xfrm>
            <a:off x="3427200" y="1143000"/>
            <a:ext cx="45675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>
                <a:solidFill>
                  <a:srgbClr val="4C5D6E"/>
                </a:solidFill>
              </a:rPr>
              <a:t>Урок 1</a:t>
            </a:r>
            <a:endParaRPr b="1" sz="2000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inux.png" id="128" name="Google Shape;128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600" y="1389700"/>
            <a:ext cx="2364100" cy="236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34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Файлы grub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405" name="Google Shape;405;p34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ru" sz="1600">
                <a:solidFill>
                  <a:srgbClr val="2C2D30"/>
                </a:solidFill>
              </a:rPr>
              <a:t>Введите текст</a:t>
            </a:r>
            <a:endParaRPr sz="1600">
              <a:solidFill>
                <a:srgbClr val="2C2D30"/>
              </a:solidFill>
            </a:endParaRPr>
          </a:p>
        </p:txBody>
      </p:sp>
      <p:sp>
        <p:nvSpPr>
          <p:cNvPr id="406" name="Google Shape;406;p34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7" name="Google Shape;407;p34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8" name="Google Shape;408;p34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9" name="Google Shape;409;p34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0" name="Google Shape;410;p34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1" name="Google Shape;411;p34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412" name="Google Shape;412;p34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3" name="Google Shape;413;p34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4" name="Google Shape;414;p34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5" name="Google Shape;415;p34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6" name="Google Shape;416;p34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7" name="Google Shape;417;p34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8" name="Google Shape;418;p34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9" name="Google Shape;419;p34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0" name="Google Shape;420;p34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1" name="Google Shape;421;p34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2" name="Google Shape;422;p34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3" name="Google Shape;423;p34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4" name="Google Shape;424;p34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5" name="Google Shape;425;p34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6" name="Google Shape;426;p34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7" name="Google Shape;427;p34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8" name="Google Shape;428;p34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9" name="Google Shape;429;p34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0" name="Google Shape;430;p34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1" name="Google Shape;431;p34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432" name="Google Shape;432;p34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433" name="Google Shape;433;p34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434" name="Google Shape;434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1038" y="1943100"/>
            <a:ext cx="7781925" cy="125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35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Скрипты /etc/grub.d/*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440" name="Google Shape;440;p35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10_linux, 30_os-prober — поиск ядер linux и других ОС на разделах диска 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40_custom — добавлять свои пункты 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05_debian_theme — задает внешний вид загрузчика.</a:t>
            </a:r>
            <a:endParaRPr sz="1600">
              <a:solidFill>
                <a:schemeClr val="dk2"/>
              </a:solidFill>
            </a:endParaRPr>
          </a:p>
        </p:txBody>
      </p:sp>
      <p:sp>
        <p:nvSpPr>
          <p:cNvPr id="441" name="Google Shape;441;p35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2" name="Google Shape;442;p35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3" name="Google Shape;443;p35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4" name="Google Shape;444;p35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5" name="Google Shape;445;p35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6" name="Google Shape;446;p35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447" name="Google Shape;447;p35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8" name="Google Shape;448;p35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9" name="Google Shape;449;p35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0" name="Google Shape;450;p35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1" name="Google Shape;451;p35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2" name="Google Shape;452;p35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3" name="Google Shape;453;p35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4" name="Google Shape;454;p35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5" name="Google Shape;455;p35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6" name="Google Shape;456;p35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7" name="Google Shape;457;p35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8" name="Google Shape;458;p35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9" name="Google Shape;459;p35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0" name="Google Shape;460;p35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1" name="Google Shape;461;p35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2" name="Google Shape;462;p35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3" name="Google Shape;463;p35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4" name="Google Shape;464;p35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5" name="Google Shape;465;p35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6" name="Google Shape;466;p35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467" name="Google Shape;467;p35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468" name="Google Shape;468;p35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472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36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Консольные команды GRUB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474" name="Google Shape;474;p36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 ls 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cat 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linux 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initrd 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boot 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set 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chainloader.</a:t>
            </a:r>
            <a:endParaRPr sz="1600">
              <a:solidFill>
                <a:schemeClr val="dk2"/>
              </a:solidFill>
            </a:endParaRPr>
          </a:p>
        </p:txBody>
      </p:sp>
      <p:sp>
        <p:nvSpPr>
          <p:cNvPr id="475" name="Google Shape;475;p36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6" name="Google Shape;476;p36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7" name="Google Shape;477;p36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8" name="Google Shape;478;p36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9" name="Google Shape;479;p36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0" name="Google Shape;480;p36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481" name="Google Shape;481;p36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2" name="Google Shape;482;p36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3" name="Google Shape;483;p36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4" name="Google Shape;484;p36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5" name="Google Shape;485;p36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6" name="Google Shape;486;p36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7" name="Google Shape;487;p36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8" name="Google Shape;488;p36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9" name="Google Shape;489;p36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0" name="Google Shape;490;p36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1" name="Google Shape;491;p36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2" name="Google Shape;492;p36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3" name="Google Shape;493;p36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4" name="Google Shape;494;p36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5" name="Google Shape;495;p36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6" name="Google Shape;496;p36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7" name="Google Shape;497;p36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8" name="Google Shape;498;p36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9" name="Google Shape;499;p36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0" name="Google Shape;500;p36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501" name="Google Shape;501;p36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502" name="Google Shape;502;p36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p37"/>
          <p:cNvSpPr txBox="1"/>
          <p:nvPr/>
        </p:nvSpPr>
        <p:spPr>
          <a:xfrm>
            <a:off x="1366950" y="1643250"/>
            <a:ext cx="59436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C2D30"/>
                </a:solidFill>
              </a:rPr>
              <a:t>попробовать загрузиться следующими командами:</a:t>
            </a:r>
            <a:endParaRPr sz="1000">
              <a:solidFill>
                <a:srgbClr val="2C2D30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2C2D30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2C2D30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i="1" lang="ru" sz="1000">
                <a:solidFill>
                  <a:srgbClr val="2C2D30"/>
                </a:solidFill>
              </a:rPr>
              <a:t>* вместо grub2 поставьте реальное местоположение grub</a:t>
            </a:r>
            <a:endParaRPr i="1" sz="1000">
              <a:solidFill>
                <a:srgbClr val="2C2D30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C2D30"/>
                </a:solidFill>
              </a:rPr>
              <a:t>Иногда имеет смысл загрузиться вручную с Live-CD и переконфигурировать grub.</a:t>
            </a:r>
            <a:endParaRPr sz="1000">
              <a:solidFill>
                <a:srgbClr val="2C2D30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000">
              <a:solidFill>
                <a:srgbClr val="2C2D30"/>
              </a:solidFill>
            </a:endParaRPr>
          </a:p>
        </p:txBody>
      </p:sp>
      <p:sp>
        <p:nvSpPr>
          <p:cNvPr id="508" name="Google Shape;508;p37"/>
          <p:cNvSpPr txBox="1"/>
          <p:nvPr>
            <p:ph type="ctrTitle"/>
          </p:nvPr>
        </p:nvSpPr>
        <p:spPr>
          <a:xfrm>
            <a:off x="1366950" y="93875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grub-rescue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509" name="Google Shape;509;p37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0" name="Google Shape;510;p37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1" name="Google Shape;511;p37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2" name="Google Shape;512;p37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3" name="Google Shape;513;p37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4" name="Google Shape;514;p37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515" name="Google Shape;515;p37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6" name="Google Shape;516;p37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7" name="Google Shape;517;p37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8" name="Google Shape;518;p37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9" name="Google Shape;519;p37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0" name="Google Shape;520;p37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1" name="Google Shape;521;p37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2" name="Google Shape;522;p37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3" name="Google Shape;523;p37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4" name="Google Shape;524;p37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5" name="Google Shape;525;p37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6" name="Google Shape;526;p37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7" name="Google Shape;527;p37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8" name="Google Shape;528;p37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9" name="Google Shape;529;p37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0" name="Google Shape;530;p37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1" name="Google Shape;531;p37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2" name="Google Shape;532;p37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3" name="Google Shape;533;p37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4" name="Google Shape;534;p37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535" name="Google Shape;535;p37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536" name="Google Shape;536;p37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537" name="Google Shape;537;p37"/>
          <p:cNvGraphicFramePr/>
          <p:nvPr/>
        </p:nvGraphicFramePr>
        <p:xfrm>
          <a:off x="1396200" y="2581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{04D11C9B-DA07-4F9D-83AD-7EABC2972C38}</a:tableStyleId>
              </a:tblPr>
              <a:tblGrid>
                <a:gridCol w="6120000"/>
              </a:tblGrid>
              <a:tr h="127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900">
                          <a:solidFill>
                            <a:srgbClr val="000088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set</a:t>
                      </a:r>
                      <a:r>
                        <a:rPr lang="ru" sz="9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prefix</a:t>
                      </a:r>
                      <a:r>
                        <a:rPr lang="ru" sz="900">
                          <a:solidFill>
                            <a:srgbClr val="66660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=(</a:t>
                      </a:r>
                      <a:r>
                        <a:rPr lang="ru" sz="9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hd1</a:t>
                      </a:r>
                      <a:r>
                        <a:rPr lang="ru" sz="900">
                          <a:solidFill>
                            <a:srgbClr val="66660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,</a:t>
                      </a:r>
                      <a:r>
                        <a:rPr lang="ru" sz="9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msdos1</a:t>
                      </a:r>
                      <a:r>
                        <a:rPr lang="ru" sz="900">
                          <a:solidFill>
                            <a:srgbClr val="66660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)/</a:t>
                      </a:r>
                      <a:r>
                        <a:rPr lang="ru" sz="9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grub2</a:t>
                      </a:r>
                      <a:endParaRPr sz="9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9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insmod normal</a:t>
                      </a:r>
                      <a:endParaRPr sz="9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9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normal</a:t>
                      </a:r>
                      <a:endParaRPr sz="9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63500" marB="63500" marR="63500" marL="63500"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38" name="Google Shape;538;p37"/>
          <p:cNvGraphicFramePr/>
          <p:nvPr/>
        </p:nvGraphicFramePr>
        <p:xfrm>
          <a:off x="1442900" y="3837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{F75AB0C2-8D64-44F6-905F-B4C9958D2152}</a:tableStyleId>
              </a:tblPr>
              <a:tblGrid>
                <a:gridCol w="5985100"/>
              </a:tblGrid>
              <a:tr h="127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900">
                          <a:solidFill>
                            <a:srgbClr val="88000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# grub-mkdevicemap</a:t>
                      </a:r>
                      <a:endParaRPr sz="9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900">
                          <a:solidFill>
                            <a:srgbClr val="88000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# update-grub2</a:t>
                      </a:r>
                      <a:endParaRPr sz="9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38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Параметры /etc/default/grub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544" name="Google Shape;544;p38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 GRUB_DEFAULT — номер (имя) пункта загрузки по умолчанию 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GRUB_HIDDEN_TIMEOUT=0 — грузить без задержки если 1 система 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GRUB_HIDDEN_TIMEOUT_QUIET=true — показывать таймер во время паузы 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GRUB_CMDLINE_LINUX_DEFAULT="quiet splash" — задать параметры ядра </a:t>
            </a:r>
            <a:endParaRPr sz="1600">
              <a:solidFill>
                <a:schemeClr val="dk2"/>
              </a:solidFill>
            </a:endParaRPr>
          </a:p>
        </p:txBody>
      </p:sp>
      <p:sp>
        <p:nvSpPr>
          <p:cNvPr id="545" name="Google Shape;545;p38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6" name="Google Shape;546;p38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7" name="Google Shape;547;p38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8" name="Google Shape;548;p38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9" name="Google Shape;549;p38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0" name="Google Shape;550;p38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551" name="Google Shape;551;p38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2" name="Google Shape;552;p38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3" name="Google Shape;553;p38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4" name="Google Shape;554;p38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5" name="Google Shape;555;p38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6" name="Google Shape;556;p38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7" name="Google Shape;557;p38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8" name="Google Shape;558;p38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9" name="Google Shape;559;p38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0" name="Google Shape;560;p38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1" name="Google Shape;561;p38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2" name="Google Shape;562;p38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3" name="Google Shape;563;p38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4" name="Google Shape;564;p38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5" name="Google Shape;565;p38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6" name="Google Shape;566;p38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7" name="Google Shape;567;p38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8" name="Google Shape;568;p38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9" name="Google Shape;569;p38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0" name="Google Shape;570;p38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571" name="Google Shape;571;p38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572" name="Google Shape;572;p38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576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Google Shape;577;p39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Система инициализации init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578" name="Google Shape;578;p39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init Sys V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upstart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Systemd</a:t>
            </a:r>
            <a:endParaRPr sz="1600">
              <a:solidFill>
                <a:srgbClr val="2C2D30"/>
              </a:solidFill>
            </a:endParaRPr>
          </a:p>
        </p:txBody>
      </p:sp>
      <p:sp>
        <p:nvSpPr>
          <p:cNvPr id="579" name="Google Shape;579;p39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0" name="Google Shape;580;p39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1" name="Google Shape;581;p39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2" name="Google Shape;582;p39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3" name="Google Shape;583;p39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4" name="Google Shape;584;p39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585" name="Google Shape;585;p39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6" name="Google Shape;586;p39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7" name="Google Shape;587;p39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8" name="Google Shape;588;p39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9" name="Google Shape;589;p39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0" name="Google Shape;590;p39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1" name="Google Shape;591;p39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2" name="Google Shape;592;p39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3" name="Google Shape;593;p39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4" name="Google Shape;594;p39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5" name="Google Shape;595;p39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6" name="Google Shape;596;p39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7" name="Google Shape;597;p39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8" name="Google Shape;598;p39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9" name="Google Shape;599;p39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0" name="Google Shape;600;p39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1" name="Google Shape;601;p39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2" name="Google Shape;602;p39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3" name="Google Shape;603;p39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4" name="Google Shape;604;p39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605" name="Google Shape;605;p39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606" name="Google Shape;606;p39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610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p40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Уровни выполнения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612" name="Google Shape;612;p40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0 – останов системы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1, S – однопользовательский режим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2–3 – многопользовательский режим 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4–5 (обычно 5) – X-Server 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6 – перезагрузка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7–9 – не используются</a:t>
            </a:r>
            <a:endParaRPr sz="1600">
              <a:solidFill>
                <a:schemeClr val="dk2"/>
              </a:solidFill>
            </a:endParaRPr>
          </a:p>
        </p:txBody>
      </p:sp>
      <p:sp>
        <p:nvSpPr>
          <p:cNvPr id="613" name="Google Shape;613;p40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4" name="Google Shape;614;p40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5" name="Google Shape;615;p40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6" name="Google Shape;616;p40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7" name="Google Shape;617;p40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8" name="Google Shape;618;p40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619" name="Google Shape;619;p40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0" name="Google Shape;620;p40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1" name="Google Shape;621;p40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2" name="Google Shape;622;p40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3" name="Google Shape;623;p40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4" name="Google Shape;624;p40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5" name="Google Shape;625;p40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6" name="Google Shape;626;p40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7" name="Google Shape;627;p40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8" name="Google Shape;628;p40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9" name="Google Shape;629;p40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0" name="Google Shape;630;p40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1" name="Google Shape;631;p40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2" name="Google Shape;632;p40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3" name="Google Shape;633;p40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4" name="Google Shape;634;p40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5" name="Google Shape;635;p40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6" name="Google Shape;636;p40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7" name="Google Shape;637;p40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8" name="Google Shape;638;p40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639" name="Google Shape;639;p40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640" name="Google Shape;640;p40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644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Google Shape;645;p41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История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646" name="Google Shape;646;p41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7" name="Google Shape;647;p41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8" name="Google Shape;648;p41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9" name="Google Shape;649;p41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0" name="Google Shape;650;p41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1" name="Google Shape;651;p41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652" name="Google Shape;652;p41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3" name="Google Shape;653;p41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4" name="Google Shape;654;p41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5" name="Google Shape;655;p41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6" name="Google Shape;656;p41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7" name="Google Shape;657;p41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8" name="Google Shape;658;p41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9" name="Google Shape;659;p41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0" name="Google Shape;660;p41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1" name="Google Shape;661;p41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2" name="Google Shape;662;p41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3" name="Google Shape;663;p41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4" name="Google Shape;664;p41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5" name="Google Shape;665;p41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6" name="Google Shape;666;p41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7" name="Google Shape;667;p41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8" name="Google Shape;668;p41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9" name="Google Shape;669;p41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0" name="Google Shape;670;p41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1" name="Google Shape;671;p41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672" name="Google Shape;672;p41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673" name="Google Shape;673;p41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677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Google Shape;678;p42"/>
          <p:cNvSpPr txBox="1"/>
          <p:nvPr>
            <p:ph type="ctrTitle"/>
          </p:nvPr>
        </p:nvSpPr>
        <p:spPr>
          <a:xfrm>
            <a:off x="1142400" y="331850"/>
            <a:ext cx="6854400" cy="10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Init Sys V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679" name="Google Shape;679;p42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0" name="Google Shape;680;p42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1" name="Google Shape;681;p42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2" name="Google Shape;682;p42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3" name="Google Shape;683;p42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4" name="Google Shape;684;p42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685" name="Google Shape;685;p42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6" name="Google Shape;686;p42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7" name="Google Shape;687;p42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8" name="Google Shape;688;p42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9" name="Google Shape;689;p42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0" name="Google Shape;690;p42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1" name="Google Shape;691;p42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2" name="Google Shape;692;p42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3" name="Google Shape;693;p42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4" name="Google Shape;694;p42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5" name="Google Shape;695;p42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6" name="Google Shape;696;p42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7" name="Google Shape;697;p42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8" name="Google Shape;698;p42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9" name="Google Shape;699;p42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0" name="Google Shape;700;p42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1" name="Google Shape;701;p42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2" name="Google Shape;702;p42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3" name="Google Shape;703;p42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4" name="Google Shape;704;p42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705" name="Google Shape;705;p42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706" name="Google Shape;706;p42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707" name="Google Shape;707;p42"/>
          <p:cNvGraphicFramePr/>
          <p:nvPr/>
        </p:nvGraphicFramePr>
        <p:xfrm>
          <a:off x="1367250" y="1714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{F75AB0C2-8D64-44F6-905F-B4C9958D2152}</a:tableStyleId>
              </a:tblPr>
              <a:tblGrid>
                <a:gridCol w="6120000"/>
              </a:tblGrid>
              <a:tr h="31796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id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solidFill>
                            <a:srgbClr val="006666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5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initdefault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b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si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::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sysinit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solidFill>
                            <a:srgbClr val="0088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/etc/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rc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/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rc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sysinit</a:t>
                      </a:r>
                      <a:b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l0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solidFill>
                            <a:srgbClr val="006666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wait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solidFill>
                            <a:srgbClr val="0088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/etc/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rc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/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rc </a:t>
                      </a:r>
                      <a:r>
                        <a:rPr lang="ru" sz="900">
                          <a:solidFill>
                            <a:srgbClr val="006666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  <a:b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l1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solidFill>
                            <a:srgbClr val="006666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wait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solidFill>
                            <a:srgbClr val="0088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/etc/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rc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/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rc </a:t>
                      </a:r>
                      <a:r>
                        <a:rPr lang="ru" sz="900">
                          <a:solidFill>
                            <a:srgbClr val="006666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  <a:b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l2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solidFill>
                            <a:srgbClr val="006666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2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wait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solidFill>
                            <a:srgbClr val="0088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/etc/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rc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/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rc </a:t>
                      </a:r>
                      <a:r>
                        <a:rPr lang="ru" sz="900">
                          <a:solidFill>
                            <a:srgbClr val="006666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2</a:t>
                      </a:r>
                      <a:b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l3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solidFill>
                            <a:srgbClr val="006666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3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wait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solidFill>
                            <a:srgbClr val="0088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/etc/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rc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/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rc </a:t>
                      </a:r>
                      <a:r>
                        <a:rPr lang="ru" sz="900">
                          <a:solidFill>
                            <a:srgbClr val="006666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3</a:t>
                      </a:r>
                      <a:b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l4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solidFill>
                            <a:srgbClr val="006666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4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wait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solidFill>
                            <a:srgbClr val="0088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/etc/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rc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/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rc </a:t>
                      </a:r>
                      <a:r>
                        <a:rPr lang="ru" sz="900">
                          <a:solidFill>
                            <a:srgbClr val="006666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4</a:t>
                      </a:r>
                      <a:b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l5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solidFill>
                            <a:srgbClr val="006666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5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wait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solidFill>
                            <a:srgbClr val="0088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/etc/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rc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/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rc </a:t>
                      </a:r>
                      <a:r>
                        <a:rPr lang="ru" sz="900">
                          <a:solidFill>
                            <a:srgbClr val="006666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5</a:t>
                      </a:r>
                      <a:b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l6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solidFill>
                            <a:srgbClr val="006666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6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wait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solidFill>
                            <a:srgbClr val="0088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/etc/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rc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/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rc </a:t>
                      </a:r>
                      <a:r>
                        <a:rPr lang="ru" sz="900">
                          <a:solidFill>
                            <a:srgbClr val="006666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6</a:t>
                      </a:r>
                      <a:b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ru" sz="900">
                          <a:solidFill>
                            <a:srgbClr val="006666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solidFill>
                            <a:srgbClr val="006666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2345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respawn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solidFill>
                            <a:srgbClr val="0088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/sbin/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mingetty tty1</a:t>
                      </a:r>
                      <a:b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ru" sz="900">
                          <a:solidFill>
                            <a:srgbClr val="006666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2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solidFill>
                            <a:srgbClr val="006666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2345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respawn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solidFill>
                            <a:srgbClr val="0088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/sbin/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mingetty tty2</a:t>
                      </a:r>
                      <a:b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ru" sz="900">
                          <a:solidFill>
                            <a:srgbClr val="006666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3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solidFill>
                            <a:srgbClr val="006666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2345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respawn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solidFill>
                            <a:srgbClr val="0088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/sbin/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mingetty tty3</a:t>
                      </a:r>
                      <a:b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ru" sz="900">
                          <a:solidFill>
                            <a:srgbClr val="006666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4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solidFill>
                            <a:srgbClr val="006666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2345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respawn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solidFill>
                            <a:srgbClr val="0088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/sbin/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mingetty tty4</a:t>
                      </a:r>
                      <a:b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ru" sz="900">
                          <a:solidFill>
                            <a:srgbClr val="006666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5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solidFill>
                            <a:srgbClr val="006666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2345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respawn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solidFill>
                            <a:srgbClr val="0088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/sbin/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mingetty tty5</a:t>
                      </a:r>
                      <a:b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ru" sz="900">
                          <a:solidFill>
                            <a:srgbClr val="006666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6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solidFill>
                            <a:srgbClr val="006666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2345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respawn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solidFill>
                            <a:srgbClr val="0088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/sbin/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mingetty tty6</a:t>
                      </a:r>
                      <a:b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x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solidFill>
                            <a:srgbClr val="006666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5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respawn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ru" sz="900">
                          <a:solidFill>
                            <a:srgbClr val="0088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/etc/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X11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/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prefdm </a:t>
                      </a:r>
                      <a:r>
                        <a:rPr lang="ru" sz="900">
                          <a:solidFill>
                            <a:srgbClr val="666600"/>
                          </a:solidFill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-</a:t>
                      </a:r>
                      <a:r>
                        <a:rPr lang="ru" sz="900">
                          <a:highlight>
                            <a:srgbClr val="F8F9FA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nodaemon</a:t>
                      </a:r>
                      <a:endParaRPr sz="900">
                        <a:highlight>
                          <a:srgbClr val="F8F9FA"/>
                        </a:highlight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708" name="Google Shape;708;p42"/>
          <p:cNvSpPr txBox="1"/>
          <p:nvPr/>
        </p:nvSpPr>
        <p:spPr>
          <a:xfrm>
            <a:off x="1078950" y="1172250"/>
            <a:ext cx="6414900" cy="51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ru" sz="1000">
                <a:solidFill>
                  <a:srgbClr val="2C2D30"/>
                </a:solidFill>
              </a:rPr>
              <a:t>Пример /etc/inittab</a:t>
            </a:r>
            <a:endParaRPr sz="1000">
              <a:solidFill>
                <a:srgbClr val="2C2D3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712" name="Shape 7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" name="Google Shape;713;p43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Управление сервисами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714" name="Google Shape;714;p43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service apache2 start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service apache2 stop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service apache2 restart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service apache2 reload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service apache2 status</a:t>
            </a:r>
            <a:endParaRPr sz="1600">
              <a:solidFill>
                <a:schemeClr val="dk2"/>
              </a:solidFill>
            </a:endParaRPr>
          </a:p>
        </p:txBody>
      </p:sp>
      <p:sp>
        <p:nvSpPr>
          <p:cNvPr id="715" name="Google Shape;715;p43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6" name="Google Shape;716;p43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7" name="Google Shape;717;p43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8" name="Google Shape;718;p43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9" name="Google Shape;719;p43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0" name="Google Shape;720;p43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721" name="Google Shape;721;p43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2" name="Google Shape;722;p43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3" name="Google Shape;723;p43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4" name="Google Shape;724;p43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5" name="Google Shape;725;p43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6" name="Google Shape;726;p43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7" name="Google Shape;727;p43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8" name="Google Shape;728;p43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9" name="Google Shape;729;p43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0" name="Google Shape;730;p43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1" name="Google Shape;731;p43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2" name="Google Shape;732;p43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3" name="Google Shape;733;p43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4" name="Google Shape;734;p43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5" name="Google Shape;735;p43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6" name="Google Shape;736;p43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7" name="Google Shape;737;p43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8" name="Google Shape;738;p43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9" name="Google Shape;739;p43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0" name="Google Shape;740;p43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741" name="Google Shape;741;p43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742" name="Google Shape;742;p43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6"/>
          <p:cNvSpPr txBox="1"/>
          <p:nvPr>
            <p:ph type="ctrTitle"/>
          </p:nvPr>
        </p:nvSpPr>
        <p:spPr>
          <a:xfrm>
            <a:off x="1142400" y="57145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Регламент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34" name="Google Shape;134;p26"/>
          <p:cNvSpPr txBox="1"/>
          <p:nvPr>
            <p:ph type="ctrTitle"/>
          </p:nvPr>
        </p:nvSpPr>
        <p:spPr>
          <a:xfrm>
            <a:off x="1142400" y="171450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000"/>
              <a:buChar char="●"/>
            </a:pPr>
            <a:r>
              <a:rPr lang="ru" sz="2000">
                <a:solidFill>
                  <a:srgbClr val="2C2D30"/>
                </a:solidFill>
              </a:rPr>
              <a:t>8 уроков по  1.5 </a:t>
            </a:r>
            <a:r>
              <a:rPr lang="ru">
                <a:solidFill>
                  <a:srgbClr val="2C2D30"/>
                </a:solidFill>
              </a:rPr>
              <a:t>—</a:t>
            </a:r>
            <a:r>
              <a:rPr lang="ru" sz="2000">
                <a:solidFill>
                  <a:srgbClr val="2C2D30"/>
                </a:solidFill>
              </a:rPr>
              <a:t> 2 часа.</a:t>
            </a:r>
            <a:endParaRPr sz="2000">
              <a:solidFill>
                <a:srgbClr val="2C2D30"/>
              </a:solidFill>
            </a:endParaRPr>
          </a:p>
          <a:p>
            <a:pPr indent="-3556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000"/>
              <a:buChar char="●"/>
            </a:pPr>
            <a:r>
              <a:rPr lang="ru" sz="2000">
                <a:solidFill>
                  <a:srgbClr val="2C2D30"/>
                </a:solidFill>
              </a:rPr>
              <a:t>Домашние задания.</a:t>
            </a:r>
            <a:endParaRPr sz="2000">
              <a:solidFill>
                <a:srgbClr val="2C2D30"/>
              </a:solidFill>
            </a:endParaRPr>
          </a:p>
          <a:p>
            <a:pPr indent="-3556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000"/>
              <a:buChar char="●"/>
            </a:pPr>
            <a:r>
              <a:rPr lang="ru" sz="2000">
                <a:solidFill>
                  <a:srgbClr val="2C2D30"/>
                </a:solidFill>
              </a:rPr>
              <a:t>Видеозапись будет.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sz="2000">
              <a:solidFill>
                <a:srgbClr val="2C2D30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000"/>
              <a:buChar char="●"/>
            </a:pPr>
            <a:r>
              <a:rPr lang="ru" sz="2000">
                <a:solidFill>
                  <a:srgbClr val="2C2D30"/>
                </a:solidFill>
              </a:rPr>
              <a:t>Задавайте вопросы.</a:t>
            </a:r>
            <a:endParaRPr sz="1600">
              <a:solidFill>
                <a:srgbClr val="2C2D30"/>
              </a:solidFill>
            </a:endParaRPr>
          </a:p>
        </p:txBody>
      </p:sp>
      <p:sp>
        <p:nvSpPr>
          <p:cNvPr id="135" name="Google Shape;135;p26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6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26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26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6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6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41" name="Google Shape;141;p26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6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26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26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26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6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26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26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6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26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26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6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6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6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26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26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26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26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26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26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61" name="Google Shape;161;p26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26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746" name="Shape 7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" name="Google Shape;747;p44"/>
          <p:cNvSpPr txBox="1"/>
          <p:nvPr>
            <p:ph type="ctrTitle"/>
          </p:nvPr>
        </p:nvSpPr>
        <p:spPr>
          <a:xfrm>
            <a:off x="1142400" y="331850"/>
            <a:ext cx="6854400" cy="10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Upstart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748" name="Google Shape;748;p44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9" name="Google Shape;749;p44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0" name="Google Shape;750;p44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1" name="Google Shape;751;p44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2" name="Google Shape;752;p44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3" name="Google Shape;753;p44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754" name="Google Shape;754;p44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5" name="Google Shape;755;p44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6" name="Google Shape;756;p44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7" name="Google Shape;757;p44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8" name="Google Shape;758;p44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9" name="Google Shape;759;p44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0" name="Google Shape;760;p44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1" name="Google Shape;761;p44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2" name="Google Shape;762;p44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3" name="Google Shape;763;p44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4" name="Google Shape;764;p44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5" name="Google Shape;765;p44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6" name="Google Shape;766;p44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7" name="Google Shape;767;p44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8" name="Google Shape;768;p44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9" name="Google Shape;769;p44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0" name="Google Shape;770;p44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1" name="Google Shape;771;p44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2" name="Google Shape;772;p44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3" name="Google Shape;773;p44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774" name="Google Shape;774;p44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775" name="Google Shape;775;p44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6" name="Google Shape;776;p44"/>
          <p:cNvSpPr txBox="1"/>
          <p:nvPr/>
        </p:nvSpPr>
        <p:spPr>
          <a:xfrm>
            <a:off x="1078950" y="1172250"/>
            <a:ext cx="6414900" cy="51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ru" sz="1000">
                <a:solidFill>
                  <a:srgbClr val="2C2D30"/>
                </a:solidFill>
              </a:rPr>
              <a:t>Пример /etc/init/tty8.conf</a:t>
            </a:r>
            <a:endParaRPr sz="1000">
              <a:solidFill>
                <a:srgbClr val="2C2D30"/>
              </a:solidFill>
            </a:endParaRPr>
          </a:p>
        </p:txBody>
      </p:sp>
      <p:graphicFrame>
        <p:nvGraphicFramePr>
          <p:cNvPr id="777" name="Google Shape;777;p44"/>
          <p:cNvGraphicFramePr/>
          <p:nvPr/>
        </p:nvGraphicFramePr>
        <p:xfrm>
          <a:off x="1226400" y="1714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{F75AB0C2-8D64-44F6-905F-B4C9958D2152}</a:tableStyleId>
              </a:tblPr>
              <a:tblGrid>
                <a:gridCol w="6120000"/>
              </a:tblGrid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900">
                          <a:solidFill>
                            <a:srgbClr val="88000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# </a:t>
                      </a:r>
                      <a:r>
                        <a:rPr b="1" lang="ru" sz="900">
                          <a:solidFill>
                            <a:srgbClr val="88000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tty8</a:t>
                      </a:r>
                      <a:r>
                        <a:rPr lang="ru" sz="900">
                          <a:solidFill>
                            <a:srgbClr val="88000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- getty</a:t>
                      </a:r>
                      <a:endParaRPr sz="9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9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#</a:t>
                      </a:r>
                      <a:endParaRPr sz="9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900">
                          <a:solidFill>
                            <a:srgbClr val="88000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# This service maintains a getty on tty1 from the point the system is</a:t>
                      </a:r>
                      <a:endParaRPr sz="9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900">
                          <a:solidFill>
                            <a:srgbClr val="88000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# started until it is shut down again.</a:t>
                      </a:r>
                      <a:endParaRPr sz="9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9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start on stopped rc RUNLEVEL</a:t>
                      </a:r>
                      <a:r>
                        <a:rPr lang="ru" sz="900">
                          <a:solidFill>
                            <a:srgbClr val="66660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=[</a:t>
                      </a:r>
                      <a:r>
                        <a:rPr lang="ru" sz="900">
                          <a:solidFill>
                            <a:srgbClr val="006666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2345</a:t>
                      </a:r>
                      <a:r>
                        <a:rPr lang="ru" sz="900">
                          <a:solidFill>
                            <a:srgbClr val="66660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]</a:t>
                      </a:r>
                      <a:r>
                        <a:rPr lang="ru" sz="9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ru" sz="900">
                          <a:solidFill>
                            <a:srgbClr val="000088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and</a:t>
                      </a:r>
                      <a:r>
                        <a:rPr lang="ru" sz="9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(</a:t>
                      </a:r>
                      <a:endParaRPr sz="9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9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    </a:t>
                      </a:r>
                      <a:r>
                        <a:rPr lang="ru" sz="900">
                          <a:solidFill>
                            <a:srgbClr val="000088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not</a:t>
                      </a:r>
                      <a:r>
                        <a:rPr lang="ru" sz="900">
                          <a:solidFill>
                            <a:srgbClr val="66660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-</a:t>
                      </a:r>
                      <a:r>
                        <a:rPr lang="ru" sz="9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container </a:t>
                      </a:r>
                      <a:r>
                        <a:rPr lang="ru" sz="900">
                          <a:solidFill>
                            <a:srgbClr val="000088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or</a:t>
                      </a:r>
                      <a:endParaRPr sz="9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9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    container CONTAINER</a:t>
                      </a:r>
                      <a:r>
                        <a:rPr lang="ru" sz="900">
                          <a:solidFill>
                            <a:srgbClr val="66660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=</a:t>
                      </a:r>
                      <a:r>
                        <a:rPr lang="ru" sz="9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lxc </a:t>
                      </a:r>
                      <a:r>
                        <a:rPr lang="ru" sz="900">
                          <a:solidFill>
                            <a:srgbClr val="000088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or</a:t>
                      </a:r>
                      <a:endParaRPr sz="9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9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    container CONTAINER</a:t>
                      </a:r>
                      <a:r>
                        <a:rPr lang="ru" sz="900">
                          <a:solidFill>
                            <a:srgbClr val="66660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=</a:t>
                      </a:r>
                      <a:r>
                        <a:rPr lang="ru" sz="9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lxc</a:t>
                      </a:r>
                      <a:r>
                        <a:rPr lang="ru" sz="900">
                          <a:solidFill>
                            <a:srgbClr val="66660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-</a:t>
                      </a:r>
                      <a:r>
                        <a:rPr lang="ru" sz="9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libvirt)</a:t>
                      </a:r>
                      <a:endParaRPr sz="9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9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stop on runlevel </a:t>
                      </a:r>
                      <a:r>
                        <a:rPr lang="ru" sz="900">
                          <a:solidFill>
                            <a:srgbClr val="66660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[!</a:t>
                      </a:r>
                      <a:r>
                        <a:rPr lang="ru" sz="900">
                          <a:solidFill>
                            <a:srgbClr val="006666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2345]</a:t>
                      </a:r>
                      <a:endParaRPr sz="9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9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respawn</a:t>
                      </a:r>
                      <a:endParaRPr sz="9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900">
                          <a:solidFill>
                            <a:srgbClr val="000088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exec</a:t>
                      </a:r>
                      <a:r>
                        <a:rPr lang="ru" sz="9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ru" sz="900">
                          <a:solidFill>
                            <a:srgbClr val="66660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/</a:t>
                      </a:r>
                      <a:r>
                        <a:rPr lang="ru" sz="9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sbin</a:t>
                      </a:r>
                      <a:r>
                        <a:rPr lang="ru" sz="900">
                          <a:solidFill>
                            <a:srgbClr val="66660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/</a:t>
                      </a:r>
                      <a:r>
                        <a:rPr lang="ru" sz="9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getty </a:t>
                      </a:r>
                      <a:r>
                        <a:rPr lang="ru" sz="900">
                          <a:solidFill>
                            <a:srgbClr val="66660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-</a:t>
                      </a:r>
                      <a:r>
                        <a:rPr lang="ru" sz="900">
                          <a:solidFill>
                            <a:srgbClr val="006666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8</a:t>
                      </a:r>
                      <a:r>
                        <a:rPr lang="ru" sz="9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ru" sz="900">
                          <a:solidFill>
                            <a:srgbClr val="006666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38400</a:t>
                      </a:r>
                      <a:r>
                        <a:rPr b="1" lang="ru" sz="9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tty8</a:t>
                      </a:r>
                      <a:endParaRPr b="1" sz="9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45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Управление сервисами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783" name="Google Shape;783;p45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start apache2 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stop apache2 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restart apache2 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reload apache2 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status apache2 </a:t>
            </a:r>
            <a:endParaRPr sz="1600">
              <a:solidFill>
                <a:schemeClr val="dk2"/>
              </a:solidFill>
            </a:endParaRPr>
          </a:p>
        </p:txBody>
      </p:sp>
      <p:sp>
        <p:nvSpPr>
          <p:cNvPr id="784" name="Google Shape;784;p45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5" name="Google Shape;785;p45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6" name="Google Shape;786;p45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7" name="Google Shape;787;p45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8" name="Google Shape;788;p45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9" name="Google Shape;789;p45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790" name="Google Shape;790;p45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1" name="Google Shape;791;p45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2" name="Google Shape;792;p45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3" name="Google Shape;793;p45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4" name="Google Shape;794;p45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5" name="Google Shape;795;p45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6" name="Google Shape;796;p45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7" name="Google Shape;797;p45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8" name="Google Shape;798;p45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9" name="Google Shape;799;p45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0" name="Google Shape;800;p45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1" name="Google Shape;801;p45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2" name="Google Shape;802;p45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3" name="Google Shape;803;p45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4" name="Google Shape;804;p45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5" name="Google Shape;805;p45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6" name="Google Shape;806;p45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7" name="Google Shape;807;p45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8" name="Google Shape;808;p45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9" name="Google Shape;809;p45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810" name="Google Shape;810;p45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811" name="Google Shape;811;p45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815" name="Shape 8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" name="Google Shape;816;p46"/>
          <p:cNvSpPr txBox="1"/>
          <p:nvPr>
            <p:ph type="ctrTitle"/>
          </p:nvPr>
        </p:nvSpPr>
        <p:spPr>
          <a:xfrm>
            <a:off x="1142400" y="319975"/>
            <a:ext cx="6854400" cy="13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Архитектура systemd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817" name="Google Shape;817;p46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8" name="Google Shape;818;p46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9" name="Google Shape;819;p46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0" name="Google Shape;820;p46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1" name="Google Shape;821;p46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2" name="Google Shape;822;p46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823" name="Google Shape;823;p46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4" name="Google Shape;824;p46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5" name="Google Shape;825;p46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6" name="Google Shape;826;p46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7" name="Google Shape;827;p46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8" name="Google Shape;828;p46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9" name="Google Shape;829;p46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0" name="Google Shape;830;p46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1" name="Google Shape;831;p46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2" name="Google Shape;832;p46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3" name="Google Shape;833;p46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4" name="Google Shape;834;p46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5" name="Google Shape;835;p46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6" name="Google Shape;836;p46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7" name="Google Shape;837;p46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8" name="Google Shape;838;p46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9" name="Google Shape;839;p46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0" name="Google Shape;840;p46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1" name="Google Shape;841;p46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2" name="Google Shape;842;p46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843" name="Google Shape;843;p46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844" name="Google Shape;844;p46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45" name="Google Shape;845;p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03425" y="1423925"/>
            <a:ext cx="6124575" cy="3438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849" name="Shape 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" name="Google Shape;850;p47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Управление сервисами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851" name="Google Shape;851;p47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systemctl start apache2.service 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systemctl stop apache2.service 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systemctl restart apache2.service 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systemctl reload apache2.service 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systemctl status apache2.service </a:t>
            </a:r>
            <a:endParaRPr sz="1600">
              <a:solidFill>
                <a:schemeClr val="dk2"/>
              </a:solidFill>
            </a:endParaRPr>
          </a:p>
        </p:txBody>
      </p:sp>
      <p:sp>
        <p:nvSpPr>
          <p:cNvPr id="852" name="Google Shape;852;p47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3" name="Google Shape;853;p47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4" name="Google Shape;854;p47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5" name="Google Shape;855;p47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6" name="Google Shape;856;p47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7" name="Google Shape;857;p47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858" name="Google Shape;858;p47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9" name="Google Shape;859;p47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0" name="Google Shape;860;p47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1" name="Google Shape;861;p47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2" name="Google Shape;862;p47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3" name="Google Shape;863;p47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4" name="Google Shape;864;p47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5" name="Google Shape;865;p47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6" name="Google Shape;866;p47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7" name="Google Shape;867;p47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8" name="Google Shape;868;p47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9" name="Google Shape;869;p47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0" name="Google Shape;870;p47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1" name="Google Shape;871;p47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2" name="Google Shape;872;p47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3" name="Google Shape;873;p47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4" name="Google Shape;874;p47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5" name="Google Shape;875;p47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6" name="Google Shape;876;p47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7" name="Google Shape;877;p47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878" name="Google Shape;878;p47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879" name="Google Shape;879;p47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883" name="Shape 8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" name="Google Shape;884;p48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200">
                <a:solidFill>
                  <a:srgbClr val="4C5D6E"/>
                </a:solidFill>
              </a:rPr>
              <a:t>Работа с журнальными файлами</a:t>
            </a:r>
            <a:endParaRPr b="1"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● Просмотр </a:t>
            </a:r>
            <a:br>
              <a:rPr lang="ru" sz="3200">
                <a:solidFill>
                  <a:srgbClr val="4C5D6E"/>
                </a:solidFill>
              </a:rPr>
            </a:br>
            <a:r>
              <a:rPr lang="ru" sz="3200">
                <a:solidFill>
                  <a:srgbClr val="4C5D6E"/>
                </a:solidFill>
              </a:rPr>
              <a:t>● Поиск</a:t>
            </a:r>
            <a:br>
              <a:rPr lang="ru" sz="3200">
                <a:solidFill>
                  <a:srgbClr val="4C5D6E"/>
                </a:solidFill>
              </a:rPr>
            </a:br>
            <a:r>
              <a:rPr lang="ru" sz="3200">
                <a:solidFill>
                  <a:srgbClr val="4C5D6E"/>
                </a:solidFill>
              </a:rPr>
              <a:t>● Непрерывный мониторинг </a:t>
            </a:r>
            <a:endParaRPr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● Ротация 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885" name="Google Shape;885;p48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6" name="Google Shape;886;p48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7" name="Google Shape;887;p48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8" name="Google Shape;888;p48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9" name="Google Shape;889;p48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0" name="Google Shape;890;p48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891" name="Google Shape;891;p48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2" name="Google Shape;892;p48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3" name="Google Shape;893;p48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4" name="Google Shape;894;p48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5" name="Google Shape;895;p48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6" name="Google Shape;896;p48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7" name="Google Shape;897;p48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8" name="Google Shape;898;p48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9" name="Google Shape;899;p48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0" name="Google Shape;900;p48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1" name="Google Shape;901;p48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2" name="Google Shape;902;p48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3" name="Google Shape;903;p48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4" name="Google Shape;904;p48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5" name="Google Shape;905;p48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6" name="Google Shape;906;p48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7" name="Google Shape;907;p48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8" name="Google Shape;908;p48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9" name="Google Shape;909;p48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0" name="Google Shape;910;p48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911" name="Google Shape;911;p48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912" name="Google Shape;912;p48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916" name="Shape 9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" name="Google Shape;917;p49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Работа с логами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918" name="Google Shape;918;p49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latin typeface="Consolas"/>
              <a:ea typeface="Consolas"/>
              <a:cs typeface="Consolas"/>
              <a:sym typeface="Consolas"/>
            </a:endParaRPr>
          </a:p>
          <a:p>
            <a:pPr indent="-330200" lvl="0" marL="457200" rtl="0" algn="l"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latin typeface="Consolas"/>
                <a:ea typeface="Consolas"/>
                <a:cs typeface="Consolas"/>
                <a:sym typeface="Consolas"/>
              </a:rPr>
              <a:t>$ journalctl </a:t>
            </a:r>
            <a:r>
              <a:rPr lang="ru" sz="16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--</a:t>
            </a:r>
            <a:r>
              <a:rPr lang="ru" sz="1600">
                <a:latin typeface="Consolas"/>
                <a:ea typeface="Consolas"/>
                <a:cs typeface="Consolas"/>
                <a:sym typeface="Consolas"/>
              </a:rPr>
              <a:t>since yesterday</a:t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latin typeface="Consolas"/>
                <a:ea typeface="Consolas"/>
                <a:cs typeface="Consolas"/>
                <a:sym typeface="Consolas"/>
              </a:rPr>
              <a:t>$ journalctl </a:t>
            </a:r>
            <a:r>
              <a:rPr lang="ru" sz="16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--</a:t>
            </a:r>
            <a:r>
              <a:rPr lang="ru" sz="1600">
                <a:latin typeface="Consolas"/>
                <a:ea typeface="Consolas"/>
                <a:cs typeface="Consolas"/>
                <a:sym typeface="Consolas"/>
              </a:rPr>
              <a:t>since </a:t>
            </a:r>
            <a:r>
              <a:rPr lang="ru" sz="16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20</a:t>
            </a:r>
            <a:r>
              <a:rPr lang="ru" sz="16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r>
              <a:rPr lang="ru" sz="16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00</a:t>
            </a:r>
            <a:r>
              <a:rPr lang="ru" sz="16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ru" sz="16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--</a:t>
            </a:r>
            <a:r>
              <a:rPr lang="ru" sz="16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until</a:t>
            </a:r>
            <a:r>
              <a:rPr lang="ru" sz="1600">
                <a:latin typeface="Consolas"/>
                <a:ea typeface="Consolas"/>
                <a:cs typeface="Consolas"/>
                <a:sym typeface="Consolas"/>
              </a:rPr>
              <a:t> now</a:t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latin typeface="Consolas"/>
                <a:ea typeface="Consolas"/>
                <a:cs typeface="Consolas"/>
                <a:sym typeface="Consolas"/>
              </a:rPr>
              <a:t>$ journalctl </a:t>
            </a:r>
            <a:r>
              <a:rPr lang="ru" sz="16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--</a:t>
            </a:r>
            <a:r>
              <a:rPr lang="ru" sz="1600">
                <a:latin typeface="Consolas"/>
                <a:ea typeface="Consolas"/>
                <a:cs typeface="Consolas"/>
                <a:sym typeface="Consolas"/>
              </a:rPr>
              <a:t>since </a:t>
            </a:r>
            <a:r>
              <a:rPr lang="ru" sz="16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19</a:t>
            </a:r>
            <a:r>
              <a:rPr lang="ru" sz="16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r>
              <a:rPr lang="ru" sz="16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00</a:t>
            </a:r>
            <a:r>
              <a:rPr lang="ru" sz="16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ru" sz="16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--</a:t>
            </a:r>
            <a:r>
              <a:rPr lang="ru" sz="16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until</a:t>
            </a:r>
            <a:r>
              <a:rPr lang="ru" sz="16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ru" sz="1600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"1 hour ago"</a:t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latin typeface="Consolas"/>
                <a:ea typeface="Consolas"/>
                <a:cs typeface="Consolas"/>
                <a:sym typeface="Consolas"/>
              </a:rPr>
              <a:t>$ journalctl </a:t>
            </a:r>
            <a:r>
              <a:rPr lang="ru" sz="16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--</a:t>
            </a:r>
            <a:r>
              <a:rPr lang="ru" sz="1600">
                <a:latin typeface="Consolas"/>
                <a:ea typeface="Consolas"/>
                <a:cs typeface="Consolas"/>
                <a:sym typeface="Consolas"/>
              </a:rPr>
              <a:t>since </a:t>
            </a:r>
            <a:r>
              <a:rPr lang="ru" sz="1600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"2017-04-07 20:30:00"</a:t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latin typeface="Consolas"/>
                <a:ea typeface="Consolas"/>
                <a:cs typeface="Consolas"/>
                <a:sym typeface="Consolas"/>
              </a:rPr>
              <a:t>$ journalctl </a:t>
            </a:r>
            <a:r>
              <a:rPr lang="ru" sz="16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--</a:t>
            </a:r>
            <a:r>
              <a:rPr lang="ru" sz="1600">
                <a:latin typeface="Consolas"/>
                <a:ea typeface="Consolas"/>
                <a:cs typeface="Consolas"/>
                <a:sym typeface="Consolas"/>
              </a:rPr>
              <a:t>since </a:t>
            </a:r>
            <a:r>
              <a:rPr lang="ru" sz="1600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"2017-04-07 20:30:00"</a:t>
            </a:r>
            <a:r>
              <a:rPr lang="ru" sz="1600">
                <a:latin typeface="Consolas"/>
                <a:ea typeface="Consolas"/>
                <a:cs typeface="Consolas"/>
                <a:sym typeface="Consolas"/>
              </a:rPr>
              <a:t> -</a:t>
            </a:r>
            <a:r>
              <a:rPr lang="ru" sz="16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-</a:t>
            </a:r>
            <a:r>
              <a:rPr lang="ru" sz="16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until</a:t>
            </a:r>
            <a:r>
              <a:rPr lang="ru" sz="16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ru" sz="1600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"2017-04-08 15:25:00"</a:t>
            </a:r>
            <a:endParaRPr sz="1600">
              <a:solidFill>
                <a:srgbClr val="0088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latin typeface="Consolas"/>
                <a:ea typeface="Consolas"/>
                <a:cs typeface="Consolas"/>
                <a:sym typeface="Consolas"/>
              </a:rPr>
              <a:t>$ journalctl </a:t>
            </a:r>
            <a:r>
              <a:rPr lang="ru" sz="16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-</a:t>
            </a:r>
            <a:r>
              <a:rPr lang="ru" sz="1600">
                <a:latin typeface="Consolas"/>
                <a:ea typeface="Consolas"/>
                <a:cs typeface="Consolas"/>
                <a:sym typeface="Consolas"/>
              </a:rPr>
              <a:t>u ssh</a:t>
            </a:r>
            <a:r>
              <a:rPr lang="ru" sz="16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ru" sz="1600">
                <a:latin typeface="Consolas"/>
                <a:ea typeface="Consolas"/>
                <a:cs typeface="Consolas"/>
                <a:sym typeface="Consolas"/>
              </a:rPr>
              <a:t>service</a:t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latin typeface="Consolas"/>
                <a:ea typeface="Consolas"/>
                <a:cs typeface="Consolas"/>
                <a:sym typeface="Consolas"/>
              </a:rPr>
              <a:t>$ journalctl </a:t>
            </a:r>
            <a:r>
              <a:rPr lang="ru" sz="16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-</a:t>
            </a:r>
            <a:r>
              <a:rPr lang="ru" sz="1600">
                <a:latin typeface="Consolas"/>
                <a:ea typeface="Consolas"/>
                <a:cs typeface="Consolas"/>
                <a:sym typeface="Consolas"/>
              </a:rPr>
              <a:t>u ssh</a:t>
            </a:r>
            <a:r>
              <a:rPr lang="ru" sz="16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ru" sz="1600">
                <a:latin typeface="Consolas"/>
                <a:ea typeface="Consolas"/>
                <a:cs typeface="Consolas"/>
                <a:sym typeface="Consolas"/>
              </a:rPr>
              <a:t>service </a:t>
            </a:r>
            <a:r>
              <a:rPr lang="ru" sz="16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--</a:t>
            </a:r>
            <a:r>
              <a:rPr lang="ru" sz="1600">
                <a:latin typeface="Consolas"/>
                <a:ea typeface="Consolas"/>
                <a:cs typeface="Consolas"/>
                <a:sym typeface="Consolas"/>
              </a:rPr>
              <a:t>since yesterday</a:t>
            </a:r>
            <a:endParaRPr sz="1600">
              <a:solidFill>
                <a:srgbClr val="0088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088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088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088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919" name="Google Shape;919;p49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0" name="Google Shape;920;p49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1" name="Google Shape;921;p49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2" name="Google Shape;922;p49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3" name="Google Shape;923;p49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4" name="Google Shape;924;p49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925" name="Google Shape;925;p49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6" name="Google Shape;926;p49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7" name="Google Shape;927;p49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8" name="Google Shape;928;p49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9" name="Google Shape;929;p49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0" name="Google Shape;930;p49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1" name="Google Shape;931;p49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2" name="Google Shape;932;p49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3" name="Google Shape;933;p49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4" name="Google Shape;934;p49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5" name="Google Shape;935;p49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6" name="Google Shape;936;p49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7" name="Google Shape;937;p49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8" name="Google Shape;938;p49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9" name="Google Shape;939;p49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0" name="Google Shape;940;p49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1" name="Google Shape;941;p49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2" name="Google Shape;942;p49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3" name="Google Shape;943;p49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4" name="Google Shape;944;p49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945" name="Google Shape;945;p49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946" name="Google Shape;946;p49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950" name="Shape 9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" name="Google Shape;951;p50"/>
          <p:cNvSpPr txBox="1"/>
          <p:nvPr>
            <p:ph type="ctrTitle"/>
          </p:nvPr>
        </p:nvSpPr>
        <p:spPr>
          <a:xfrm>
            <a:off x="1142400" y="571500"/>
            <a:ext cx="6856800" cy="75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200">
                <a:solidFill>
                  <a:srgbClr val="4C5D6E"/>
                </a:solidFill>
              </a:rPr>
              <a:t>Пример правил для rsyslog</a:t>
            </a:r>
            <a:endParaRPr b="1"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952" name="Google Shape;952;p50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3" name="Google Shape;953;p50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4" name="Google Shape;954;p50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5" name="Google Shape;955;p50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6" name="Google Shape;956;p50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7" name="Google Shape;957;p50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958" name="Google Shape;958;p50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9" name="Google Shape;959;p50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0" name="Google Shape;960;p50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1" name="Google Shape;961;p50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2" name="Google Shape;962;p50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3" name="Google Shape;963;p50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4" name="Google Shape;964;p50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5" name="Google Shape;965;p50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6" name="Google Shape;966;p50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7" name="Google Shape;967;p50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8" name="Google Shape;968;p50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9" name="Google Shape;969;p50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0" name="Google Shape;970;p50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1" name="Google Shape;971;p50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2" name="Google Shape;972;p50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3" name="Google Shape;973;p50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4" name="Google Shape;974;p50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5" name="Google Shape;975;p50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6" name="Google Shape;976;p50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7" name="Google Shape;977;p50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978" name="Google Shape;978;p50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979" name="Google Shape;979;p50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80" name="Google Shape;980;p5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80762" y="927462"/>
            <a:ext cx="6753675" cy="4113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51"/>
          <p:cNvSpPr txBox="1"/>
          <p:nvPr>
            <p:ph type="ctrTitle"/>
          </p:nvPr>
        </p:nvSpPr>
        <p:spPr>
          <a:xfrm>
            <a:off x="1142400" y="571500"/>
            <a:ext cx="6856800" cy="75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200">
                <a:solidFill>
                  <a:srgbClr val="4C5D6E"/>
                </a:solidFill>
              </a:rPr>
              <a:t>Практическое задание</a:t>
            </a:r>
            <a:endParaRPr b="1"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986" name="Google Shape;986;p51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7" name="Google Shape;987;p51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8" name="Google Shape;988;p51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9" name="Google Shape;989;p51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0" name="Google Shape;990;p51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1" name="Google Shape;991;p51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992" name="Google Shape;992;p51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3" name="Google Shape;993;p51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4" name="Google Shape;994;p51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5" name="Google Shape;995;p51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6" name="Google Shape;996;p51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7" name="Google Shape;997;p51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8" name="Google Shape;998;p51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9" name="Google Shape;999;p51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0" name="Google Shape;1000;p51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1" name="Google Shape;1001;p51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2" name="Google Shape;1002;p51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3" name="Google Shape;1003;p51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4" name="Google Shape;1004;p51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5" name="Google Shape;1005;p51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6" name="Google Shape;1006;p51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7" name="Google Shape;1007;p51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8" name="Google Shape;1008;p51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9" name="Google Shape;1009;p51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0" name="Google Shape;1010;p51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1" name="Google Shape;1011;p51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012" name="Google Shape;1012;p51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3" name="Google Shape;1013;p51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4" name="Google Shape;1014;p51"/>
          <p:cNvSpPr txBox="1"/>
          <p:nvPr/>
        </p:nvSpPr>
        <p:spPr>
          <a:xfrm>
            <a:off x="1191900" y="1326600"/>
            <a:ext cx="7331400" cy="8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Загрузить систему вручную через grub в single режиме. После перезагрузки перейти в multiuser режим.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Разобрать конфигурационный файл какого-нибудь юнита. Деактивировать и активировать обратно сервис.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Сравнить конфигурационные файлы в /etc/systemd/system и в /etc/init для одного и того же сервиса. (несмотря на то, что в Ubuntu 16.0 используется Systemd, конфигурационные файлы Upstart все же присутствуют).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*Если вы знакомы с TCP/IP сделать так, чтобы ssh сервис активировался при подключении к TCP-порту 22.</a:t>
            </a:r>
            <a:endParaRPr sz="1600">
              <a:solidFill>
                <a:srgbClr val="2C2D3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018" name="Shape 10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" name="Google Shape;1019;p52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Вопросы участников ...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020" name="Google Shape;1020;p52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1" name="Google Shape;1021;p52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2" name="Google Shape;1022;p52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3" name="Google Shape;1023;p52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4" name="Google Shape;1024;p52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5" name="Google Shape;1025;p52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026" name="Google Shape;1026;p52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7" name="Google Shape;1027;p52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8" name="Google Shape;1028;p52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9" name="Google Shape;1029;p52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0" name="Google Shape;1030;p52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1" name="Google Shape;1031;p52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2" name="Google Shape;1032;p52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3" name="Google Shape;1033;p52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4" name="Google Shape;1034;p52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5" name="Google Shape;1035;p52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6" name="Google Shape;1036;p52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7" name="Google Shape;1037;p52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8" name="Google Shape;1038;p52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9" name="Google Shape;1039;p52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0" name="Google Shape;1040;p52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1" name="Google Shape;1041;p52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2" name="Google Shape;1042;p52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3" name="Google Shape;1043;p52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4" name="Google Shape;1044;p52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5" name="Google Shape;1045;p52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046" name="Google Shape;1046;p52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7" name="Google Shape;1047;p52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7"/>
          <p:cNvSpPr txBox="1"/>
          <p:nvPr>
            <p:ph type="ctrTitle"/>
          </p:nvPr>
        </p:nvSpPr>
        <p:spPr>
          <a:xfrm>
            <a:off x="1142400" y="57145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Что будем изучать на курсе Linux: Администрирование?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68" name="Google Shape;168;p27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>
                <a:solidFill>
                  <a:srgbClr val="2C2D30"/>
                </a:solidFill>
              </a:rPr>
              <a:t>Подробности работы в </a:t>
            </a:r>
            <a:r>
              <a:rPr lang="ru" sz="1600">
                <a:solidFill>
                  <a:srgbClr val="2C2D30"/>
                </a:solidFill>
              </a:rPr>
              <a:t>GNU/Linux</a:t>
            </a:r>
            <a:r>
              <a:rPr lang="ru"/>
              <a:t>:  запуск Linux, сервисы и диски.</a:t>
            </a:r>
            <a:endParaRPr/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>
                <a:solidFill>
                  <a:srgbClr val="2C2D30"/>
                </a:solidFill>
              </a:rPr>
              <a:t>Серверное ПО.</a:t>
            </a:r>
            <a:endParaRPr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>
                <a:solidFill>
                  <a:srgbClr val="2C2D30"/>
                </a:solidFill>
              </a:rPr>
              <a:t>Удаленное администрирование, туннели.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>
                <a:solidFill>
                  <a:srgbClr val="2C2D30"/>
                </a:solidFill>
              </a:rPr>
              <a:t>DNS-сервер bind.</a:t>
            </a:r>
            <a:endParaRPr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2C2D30"/>
              </a:buClr>
              <a:buSzPts val="1800"/>
              <a:buChar char="●"/>
            </a:pPr>
            <a:r>
              <a:rPr lang="ru">
                <a:solidFill>
                  <a:srgbClr val="2C2D30"/>
                </a:solidFill>
              </a:rPr>
              <a:t>Почтовый сервер на базе Postfix.</a:t>
            </a:r>
            <a:endParaRPr>
              <a:solidFill>
                <a:srgbClr val="2C2D30"/>
              </a:solidFill>
            </a:endParaRPr>
          </a:p>
        </p:txBody>
      </p:sp>
      <p:sp>
        <p:nvSpPr>
          <p:cNvPr id="169" name="Google Shape;169;p27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27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27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27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27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27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75" name="Google Shape;175;p27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27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27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27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27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27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27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27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27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27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27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27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27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27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27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27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27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27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27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27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95" name="Google Shape;195;p27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p27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8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Каких результатов мы добьемся?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202" name="Google Shape;202;p28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" sz="1600">
                <a:solidFill>
                  <a:srgbClr val="2C2D30"/>
                </a:solidFill>
              </a:rPr>
              <a:t>Научимся </a:t>
            </a:r>
            <a:r>
              <a:rPr lang="ru">
                <a:solidFill>
                  <a:srgbClr val="2C2D30"/>
                </a:solidFill>
              </a:rPr>
              <a:t>настраивать серверное ПО, собрать с нуля почтовый сервер на базе Postfix+Dovecot+Roundcube,</a:t>
            </a:r>
            <a:r>
              <a:rPr lang="ru"/>
              <a:t> обеспечить свой DNS-сервер и при необходимости организовать к своей машине удаленный доступ и VPN.</a:t>
            </a:r>
            <a:endParaRPr/>
          </a:p>
        </p:txBody>
      </p:sp>
      <p:sp>
        <p:nvSpPr>
          <p:cNvPr id="203" name="Google Shape;203;p28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28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28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28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28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28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209" name="Google Shape;209;p28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28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28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28"/>
          <p:cNvSpPr/>
          <p:nvPr/>
        </p:nvSpPr>
        <p:spPr>
          <a:xfrm>
            <a:off x="-26" y="-8001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28"/>
          <p:cNvSpPr/>
          <p:nvPr/>
        </p:nvSpPr>
        <p:spPr>
          <a:xfrm>
            <a:off x="571174" y="-8001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28"/>
          <p:cNvSpPr/>
          <p:nvPr/>
        </p:nvSpPr>
        <p:spPr>
          <a:xfrm>
            <a:off x="1142374" y="-8001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28"/>
          <p:cNvSpPr/>
          <p:nvPr/>
        </p:nvSpPr>
        <p:spPr>
          <a:xfrm>
            <a:off x="1713574" y="-8001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28"/>
          <p:cNvSpPr/>
          <p:nvPr/>
        </p:nvSpPr>
        <p:spPr>
          <a:xfrm>
            <a:off x="2284774" y="-8001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28"/>
          <p:cNvSpPr/>
          <p:nvPr/>
        </p:nvSpPr>
        <p:spPr>
          <a:xfrm>
            <a:off x="2855974" y="-8001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28"/>
          <p:cNvSpPr/>
          <p:nvPr/>
        </p:nvSpPr>
        <p:spPr>
          <a:xfrm>
            <a:off x="3427174" y="-8001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28"/>
          <p:cNvSpPr/>
          <p:nvPr/>
        </p:nvSpPr>
        <p:spPr>
          <a:xfrm>
            <a:off x="3998374" y="-8001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28"/>
          <p:cNvSpPr/>
          <p:nvPr/>
        </p:nvSpPr>
        <p:spPr>
          <a:xfrm>
            <a:off x="4569574" y="-8001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28"/>
          <p:cNvSpPr/>
          <p:nvPr/>
        </p:nvSpPr>
        <p:spPr>
          <a:xfrm>
            <a:off x="5140774" y="-8001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28"/>
          <p:cNvSpPr/>
          <p:nvPr/>
        </p:nvSpPr>
        <p:spPr>
          <a:xfrm>
            <a:off x="5711974" y="-8001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28"/>
          <p:cNvSpPr/>
          <p:nvPr/>
        </p:nvSpPr>
        <p:spPr>
          <a:xfrm>
            <a:off x="6283174" y="-8001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28"/>
          <p:cNvSpPr/>
          <p:nvPr/>
        </p:nvSpPr>
        <p:spPr>
          <a:xfrm>
            <a:off x="6854373" y="-8001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28"/>
          <p:cNvSpPr/>
          <p:nvPr/>
        </p:nvSpPr>
        <p:spPr>
          <a:xfrm>
            <a:off x="7425573" y="-8001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28"/>
          <p:cNvSpPr/>
          <p:nvPr/>
        </p:nvSpPr>
        <p:spPr>
          <a:xfrm>
            <a:off x="7996773" y="-8001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28"/>
          <p:cNvSpPr/>
          <p:nvPr/>
        </p:nvSpPr>
        <p:spPr>
          <a:xfrm>
            <a:off x="8567973" y="-8001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28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29" name="Google Shape;229;p28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p28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9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План курса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236" name="Google Shape;236;p29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З</a:t>
            </a:r>
            <a:r>
              <a:rPr lang="ru">
                <a:solidFill>
                  <a:srgbClr val="2C2D30"/>
                </a:solidFill>
              </a:rPr>
              <a:t>апуск</a:t>
            </a:r>
            <a:r>
              <a:rPr lang="ru" sz="1600">
                <a:solidFill>
                  <a:srgbClr val="2C2D30"/>
                </a:solidFill>
              </a:rPr>
              <a:t> Linux</a:t>
            </a:r>
            <a:r>
              <a:rPr lang="ru">
                <a:solidFill>
                  <a:srgbClr val="2C2D30"/>
                </a:solidFill>
              </a:rPr>
              <a:t>. Сервисы.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>
                <a:solidFill>
                  <a:srgbClr val="2C2D30"/>
                </a:solidFill>
              </a:rPr>
              <a:t>LVM, RAID, mdadm.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>
                <a:solidFill>
                  <a:srgbClr val="2C2D30"/>
                </a:solidFill>
              </a:rPr>
              <a:t>Удаленное администрирование.</a:t>
            </a:r>
            <a:endParaRPr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2C2D30"/>
              </a:buClr>
              <a:buSzPts val="1600"/>
              <a:buAutoNum type="arabicPeriod"/>
            </a:pPr>
            <a:r>
              <a:rPr lang="ru">
                <a:solidFill>
                  <a:srgbClr val="2C2D30"/>
                </a:solidFill>
              </a:rPr>
              <a:t>Туннели.</a:t>
            </a:r>
            <a:endParaRPr sz="1600">
              <a:solidFill>
                <a:schemeClr val="dk2"/>
              </a:solidFill>
            </a:endParaRPr>
          </a:p>
        </p:txBody>
      </p:sp>
      <p:sp>
        <p:nvSpPr>
          <p:cNvPr id="237" name="Google Shape;237;p29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29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29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29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29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29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243" name="Google Shape;243;p29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29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29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29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29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29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29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29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29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29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29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29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29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29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29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29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29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29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29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29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63" name="Google Shape;263;p29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64" name="Google Shape;264;p29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0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План курса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270" name="Google Shape;270;p30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2C2D30"/>
                </a:solidFill>
              </a:rPr>
              <a:t>5. Настраиваем mysql.</a:t>
            </a:r>
            <a:endParaRPr>
              <a:solidFill>
                <a:srgbClr val="2C2D3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2C2D30"/>
                </a:solidFill>
              </a:rPr>
              <a:t>6. Настраиваем DNS-сервер bind.</a:t>
            </a:r>
            <a:endParaRPr>
              <a:solidFill>
                <a:srgbClr val="2C2D3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2C2D30"/>
                </a:solidFill>
              </a:rPr>
              <a:t>7-8. Настраиваем почтовый сервер.</a:t>
            </a:r>
            <a:endParaRPr>
              <a:solidFill>
                <a:srgbClr val="2C2D3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271" name="Google Shape;271;p30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30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30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30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30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30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277" name="Google Shape;277;p30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30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30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30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30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30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30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30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30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30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30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30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30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30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30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30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30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30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30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30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97" name="Google Shape;297;p30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98" name="Google Shape;298;p30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1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План урока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304" name="Google Shape;304;p31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Первичная загрузка компьютера.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Загрузчик GRUB.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Старт Linux.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Системы инициализации.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Rsyslog, logrotate.</a:t>
            </a:r>
            <a:endParaRPr sz="16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ru" sz="1600">
                <a:solidFill>
                  <a:srgbClr val="2C2D30"/>
                </a:solidFill>
              </a:rPr>
              <a:t>К концу урока мы научимся запускать Linux, даже если что-то пошло не так, управлять работой сервисов и изучать логи .</a:t>
            </a:r>
            <a:endParaRPr sz="1600">
              <a:solidFill>
                <a:schemeClr val="dk2"/>
              </a:solidFill>
            </a:endParaRPr>
          </a:p>
        </p:txBody>
      </p:sp>
      <p:sp>
        <p:nvSpPr>
          <p:cNvPr id="305" name="Google Shape;305;p31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31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31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31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31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31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311" name="Google Shape;311;p31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31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31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31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31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31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p31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31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p31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31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31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31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31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31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31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p31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31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31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31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31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331" name="Google Shape;331;p31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332" name="Google Shape;332;p31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32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Запуск Linux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338" name="Google Shape;338;p32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32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32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32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32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32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344" name="Google Shape;344;p32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32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32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7" name="Google Shape;347;p32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8" name="Google Shape;348;p32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9" name="Google Shape;349;p32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32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1" name="Google Shape;351;p32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2" name="Google Shape;352;p32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3" name="Google Shape;353;p32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4" name="Google Shape;354;p32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Google Shape;355;p32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6" name="Google Shape;356;p32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7" name="Google Shape;357;p32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8" name="Google Shape;358;p32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9" name="Google Shape;359;p32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p32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1" name="Google Shape;361;p32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p32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3" name="Google Shape;363;p32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364" name="Google Shape;364;p32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365" name="Google Shape;365;p32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33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Порядок загрузки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371" name="Google Shape;371;p33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BIOS/UEFI.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MBR/EFI-раздел.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LILO/GRUB.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Ядро.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Init.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Зависимости уровня выполнения.</a:t>
            </a:r>
            <a:endParaRPr sz="1600">
              <a:solidFill>
                <a:schemeClr val="dk2"/>
              </a:solidFill>
            </a:endParaRPr>
          </a:p>
        </p:txBody>
      </p:sp>
      <p:sp>
        <p:nvSpPr>
          <p:cNvPr id="372" name="Google Shape;372;p33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3" name="Google Shape;373;p33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4" name="Google Shape;374;p33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p33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6" name="Google Shape;376;p33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7" name="Google Shape;377;p33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378" name="Google Shape;378;p33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9" name="Google Shape;379;p33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0" name="Google Shape;380;p33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1" name="Google Shape;381;p33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33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3" name="Google Shape;383;p33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p33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5" name="Google Shape;385;p33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6" name="Google Shape;386;p33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7" name="Google Shape;387;p33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8" name="Google Shape;388;p33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9" name="Google Shape;389;p33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0" name="Google Shape;390;p33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1" name="Google Shape;391;p33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2" name="Google Shape;392;p33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3" name="Google Shape;393;p33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4" name="Google Shape;394;p33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Google Shape;395;p33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6" name="Google Shape;396;p33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7" name="Google Shape;397;p33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398" name="Google Shape;398;p33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399" name="Google Shape;399;p33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