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ff3214be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ff3214be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ff3214be3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ff3214be3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ff3214be3_0_5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ff3214be3_0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f5ec5e41b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f5ec5e41b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f5ec5e41b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f5ec5e41b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f5ec5e41b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f5ec5e41b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f5ec5e41b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1f5ec5e41b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c057e8c2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c057e8c2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ff3214be3_0_5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ff3214be3_0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p14:dur="400">
        <p:fade thruBlk="1"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9EDF4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429300" y="1714500"/>
            <a:ext cx="51387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>
                <a:solidFill>
                  <a:srgbClr val="4C5D6E"/>
                </a:solidFill>
              </a:rPr>
              <a:t>Туннели. VPN</a:t>
            </a:r>
            <a:endParaRPr sz="4000">
              <a:solidFill>
                <a:srgbClr val="4C5D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3429325" y="3428950"/>
            <a:ext cx="4567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ABB1B9"/>
                </a:solidFill>
              </a:rPr>
              <a:t>VPN. OpenVPN. 6to4</a:t>
            </a:r>
            <a:endParaRPr sz="1600">
              <a:solidFill>
                <a:srgbClr val="BDC2CA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BDC2CA"/>
              </a:solidFill>
            </a:endParaRPr>
          </a:p>
        </p:txBody>
      </p:sp>
      <p:sp>
        <p:nvSpPr>
          <p:cNvPr id="56" name="Google Shape;56;p13"/>
          <p:cNvSpPr txBox="1"/>
          <p:nvPr>
            <p:ph type="ctrTitle"/>
          </p:nvPr>
        </p:nvSpPr>
        <p:spPr>
          <a:xfrm>
            <a:off x="3429300" y="571450"/>
            <a:ext cx="4567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BDC2CA"/>
                </a:solidFill>
              </a:rPr>
              <a:t>Linux. Администрирование серверов</a:t>
            </a:r>
            <a:endParaRPr sz="1600">
              <a:solidFill>
                <a:srgbClr val="BDC2CA"/>
              </a:solidFill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2399" y="-800200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573599" y="-800200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3"/>
          <p:cNvSpPr/>
          <p:nvPr/>
        </p:nvSpPr>
        <p:spPr>
          <a:xfrm>
            <a:off x="11447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3"/>
          <p:cNvSpPr/>
          <p:nvPr/>
        </p:nvSpPr>
        <p:spPr>
          <a:xfrm>
            <a:off x="17159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3"/>
          <p:cNvSpPr/>
          <p:nvPr/>
        </p:nvSpPr>
        <p:spPr>
          <a:xfrm>
            <a:off x="22871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3"/>
          <p:cNvSpPr/>
          <p:nvPr/>
        </p:nvSpPr>
        <p:spPr>
          <a:xfrm>
            <a:off x="28583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3"/>
          <p:cNvSpPr/>
          <p:nvPr/>
        </p:nvSpPr>
        <p:spPr>
          <a:xfrm>
            <a:off x="34295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3"/>
          <p:cNvSpPr/>
          <p:nvPr/>
        </p:nvSpPr>
        <p:spPr>
          <a:xfrm>
            <a:off x="40007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45719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3"/>
          <p:cNvSpPr/>
          <p:nvPr/>
        </p:nvSpPr>
        <p:spPr>
          <a:xfrm>
            <a:off x="51431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3"/>
          <p:cNvSpPr/>
          <p:nvPr/>
        </p:nvSpPr>
        <p:spPr>
          <a:xfrm>
            <a:off x="57143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3"/>
          <p:cNvSpPr/>
          <p:nvPr/>
        </p:nvSpPr>
        <p:spPr>
          <a:xfrm>
            <a:off x="62855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3"/>
          <p:cNvSpPr/>
          <p:nvPr/>
        </p:nvSpPr>
        <p:spPr>
          <a:xfrm>
            <a:off x="6856798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3"/>
          <p:cNvSpPr/>
          <p:nvPr/>
        </p:nvSpPr>
        <p:spPr>
          <a:xfrm>
            <a:off x="7427998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3"/>
          <p:cNvSpPr/>
          <p:nvPr/>
        </p:nvSpPr>
        <p:spPr>
          <a:xfrm>
            <a:off x="7999198" y="-800200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3"/>
          <p:cNvSpPr/>
          <p:nvPr/>
        </p:nvSpPr>
        <p:spPr>
          <a:xfrm>
            <a:off x="8570398" y="-800200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3"/>
          <p:cNvSpPr txBox="1"/>
          <p:nvPr>
            <p:ph type="ctrTitle"/>
          </p:nvPr>
        </p:nvSpPr>
        <p:spPr>
          <a:xfrm>
            <a:off x="3427200" y="1143000"/>
            <a:ext cx="4567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>
                <a:solidFill>
                  <a:srgbClr val="4C5D6E"/>
                </a:solidFill>
              </a:rPr>
              <a:t>Урок 4</a:t>
            </a:r>
            <a:endParaRPr b="1" sz="2000">
              <a:solidFill>
                <a:srgbClr val="4C5D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inux.png" id="83" name="Google Shape;8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700" y="1509800"/>
            <a:ext cx="2372800" cy="237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type="ctrTitle"/>
          </p:nvPr>
        </p:nvSpPr>
        <p:spPr>
          <a:xfrm>
            <a:off x="1142400" y="571500"/>
            <a:ext cx="6854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4C5D6E"/>
                </a:solidFill>
              </a:rPr>
              <a:t>План урока</a:t>
            </a:r>
            <a:endParaRPr sz="3200">
              <a:solidFill>
                <a:srgbClr val="4C5D6E"/>
              </a:solidFill>
            </a:endParaRPr>
          </a:p>
        </p:txBody>
      </p:sp>
      <p:sp>
        <p:nvSpPr>
          <p:cNvPr id="89" name="Google Shape;89;p14"/>
          <p:cNvSpPr txBox="1"/>
          <p:nvPr>
            <p:ph type="ctrTitle"/>
          </p:nvPr>
        </p:nvSpPr>
        <p:spPr>
          <a:xfrm>
            <a:off x="1142375" y="1714450"/>
            <a:ext cx="68544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Представление о туннелях.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Настройка OpenVPN.</a:t>
            </a:r>
            <a:endParaRPr sz="1600">
              <a:solidFill>
                <a:srgbClr val="2C2D3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C2D3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ru" sz="1600">
                <a:solidFill>
                  <a:srgbClr val="2C2D30"/>
                </a:solidFill>
              </a:rPr>
              <a:t>К концу урока мы научимся работать с туннелями, создавать свой VPN на VDS, связывать удаленные офисы в одну сеть.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4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4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4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4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4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4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4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4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4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4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116" name="Google Shape;116;p14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4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/>
          <p:nvPr>
            <p:ph type="ctrTitle"/>
          </p:nvPr>
        </p:nvSpPr>
        <p:spPr>
          <a:xfrm>
            <a:off x="1142400" y="571500"/>
            <a:ext cx="6854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4C5D6E"/>
                </a:solidFill>
              </a:rPr>
              <a:t>Задачи туннелей</a:t>
            </a:r>
            <a:endParaRPr sz="3200">
              <a:solidFill>
                <a:srgbClr val="4C5D6E"/>
              </a:solidFill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5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129" name="Google Shape;129;p15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5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5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5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5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5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5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5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5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5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5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5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5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5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5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5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5"/>
          <p:cNvSpPr txBox="1"/>
          <p:nvPr>
            <p:ph type="ctrTitle"/>
          </p:nvPr>
        </p:nvSpPr>
        <p:spPr>
          <a:xfrm>
            <a:off x="1142375" y="1714450"/>
            <a:ext cx="68544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C2D30"/>
              </a:buClr>
              <a:buSzPts val="1600"/>
              <a:buChar char="●"/>
            </a:pPr>
            <a:r>
              <a:rPr lang="ru" sz="1600">
                <a:solidFill>
                  <a:srgbClr val="2C2D30"/>
                </a:solidFill>
              </a:rPr>
              <a:t>Туннелирование.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C2D30"/>
              </a:buClr>
              <a:buSzPts val="1600"/>
              <a:buChar char="●"/>
            </a:pPr>
            <a:r>
              <a:rPr lang="ru" sz="1600">
                <a:solidFill>
                  <a:srgbClr val="2C2D30"/>
                </a:solidFill>
              </a:rPr>
              <a:t>Аутентификация.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C2D30"/>
              </a:buClr>
              <a:buSzPts val="1600"/>
              <a:buChar char="●"/>
            </a:pPr>
            <a:r>
              <a:rPr lang="ru" sz="1600">
                <a:solidFill>
                  <a:srgbClr val="2C2D30"/>
                </a:solidFill>
              </a:rPr>
              <a:t>Шифрование.</a:t>
            </a:r>
            <a:endParaRPr sz="1600">
              <a:solidFill>
                <a:srgbClr val="2C2D30"/>
              </a:solidFill>
            </a:endParaRPr>
          </a:p>
        </p:txBody>
      </p:sp>
      <p:sp>
        <p:nvSpPr>
          <p:cNvPr id="149" name="Google Shape;149;p15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150" name="Google Shape;150;p15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5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"/>
          <p:cNvSpPr txBox="1"/>
          <p:nvPr>
            <p:ph type="ctrTitle"/>
          </p:nvPr>
        </p:nvSpPr>
        <p:spPr>
          <a:xfrm>
            <a:off x="1142400" y="571500"/>
            <a:ext cx="6854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4C5D6E"/>
                </a:solidFill>
              </a:rPr>
              <a:t>Туннели используются для:</a:t>
            </a:r>
            <a:endParaRPr sz="3200">
              <a:solidFill>
                <a:srgbClr val="4C5D6E"/>
              </a:solidFill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6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6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6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6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6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163" name="Google Shape;163;p16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6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6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6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6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6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6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6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6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6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6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6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6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6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6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6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6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6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6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6"/>
          <p:cNvSpPr txBox="1"/>
          <p:nvPr>
            <p:ph type="ctrTitle"/>
          </p:nvPr>
        </p:nvSpPr>
        <p:spPr>
          <a:xfrm>
            <a:off x="1142375" y="1714450"/>
            <a:ext cx="68544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C2D30"/>
              </a:buClr>
              <a:buSzPts val="1600"/>
              <a:buChar char="●"/>
            </a:pPr>
            <a:r>
              <a:rPr lang="ru" sz="1600">
                <a:solidFill>
                  <a:srgbClr val="2C2D30"/>
                </a:solidFill>
              </a:rPr>
              <a:t>Объединения удаленных сетей (VPN).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C2D30"/>
              </a:buClr>
              <a:buSzPts val="1600"/>
              <a:buChar char="●"/>
            </a:pPr>
            <a:r>
              <a:rPr lang="ru" sz="1600">
                <a:solidFill>
                  <a:srgbClr val="2C2D30"/>
                </a:solidFill>
              </a:rPr>
              <a:t>Организации удаленного рабочего места.</a:t>
            </a:r>
            <a:endParaRPr sz="1600">
              <a:solidFill>
                <a:srgbClr val="2C2D30"/>
              </a:solidFill>
            </a:endParaRPr>
          </a:p>
        </p:txBody>
      </p:sp>
      <p:sp>
        <p:nvSpPr>
          <p:cNvPr id="183" name="Google Shape;183;p16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184" name="Google Shape;184;p16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6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7"/>
          <p:cNvSpPr txBox="1"/>
          <p:nvPr>
            <p:ph type="ctrTitle"/>
          </p:nvPr>
        </p:nvSpPr>
        <p:spPr>
          <a:xfrm>
            <a:off x="1142400" y="571500"/>
            <a:ext cx="6854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4C5D6E"/>
                </a:solidFill>
              </a:rPr>
              <a:t>Примеры</a:t>
            </a:r>
            <a:endParaRPr sz="3200">
              <a:solidFill>
                <a:srgbClr val="4C5D6E"/>
              </a:solidFill>
            </a:endParaRPr>
          </a:p>
        </p:txBody>
      </p:sp>
      <p:sp>
        <p:nvSpPr>
          <p:cNvPr id="191" name="Google Shape;191;p17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7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7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7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7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7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197" name="Google Shape;197;p17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7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7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7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7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7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7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7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7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7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7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7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7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7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7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7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7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7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7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7"/>
          <p:cNvSpPr txBox="1"/>
          <p:nvPr>
            <p:ph type="ctrTitle"/>
          </p:nvPr>
        </p:nvSpPr>
        <p:spPr>
          <a:xfrm>
            <a:off x="1142375" y="1714450"/>
            <a:ext cx="68544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C2D30"/>
              </a:buClr>
              <a:buSzPts val="1600"/>
              <a:buChar char="●"/>
            </a:pPr>
            <a:r>
              <a:rPr lang="ru" sz="1600">
                <a:solidFill>
                  <a:srgbClr val="2C2D30"/>
                </a:solidFill>
              </a:rPr>
              <a:t>OpenVPN.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C2D30"/>
              </a:buClr>
              <a:buSzPts val="1600"/>
              <a:buChar char="●"/>
            </a:pPr>
            <a:r>
              <a:rPr lang="ru" sz="1600">
                <a:solidFill>
                  <a:srgbClr val="2C2D30"/>
                </a:solidFill>
              </a:rPr>
              <a:t>PPTP (небезопасен).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C2D30"/>
              </a:buClr>
              <a:buSzPts val="1600"/>
              <a:buChar char="●"/>
            </a:pPr>
            <a:r>
              <a:rPr lang="ru" sz="1600">
                <a:solidFill>
                  <a:srgbClr val="2C2D30"/>
                </a:solidFill>
              </a:rPr>
              <a:t>IPSEC.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C2D30"/>
              </a:buClr>
              <a:buSzPts val="1600"/>
              <a:buChar char="●"/>
            </a:pPr>
            <a:r>
              <a:rPr lang="ru" sz="1600">
                <a:solidFill>
                  <a:srgbClr val="2C2D30"/>
                </a:solidFill>
              </a:rPr>
              <a:t>SSH (умеет туннелировать на сетевом и транспортном уровне).</a:t>
            </a:r>
            <a:endParaRPr sz="1600">
              <a:solidFill>
                <a:srgbClr val="2C2D30"/>
              </a:solidFill>
            </a:endParaRPr>
          </a:p>
        </p:txBody>
      </p:sp>
      <p:sp>
        <p:nvSpPr>
          <p:cNvPr id="217" name="Google Shape;217;p17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218" name="Google Shape;218;p17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7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8"/>
          <p:cNvSpPr txBox="1"/>
          <p:nvPr>
            <p:ph type="ctrTitle"/>
          </p:nvPr>
        </p:nvSpPr>
        <p:spPr>
          <a:xfrm>
            <a:off x="1142400" y="571500"/>
            <a:ext cx="6854400" cy="8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4C5D6E"/>
                </a:solidFill>
              </a:rPr>
              <a:t>Туннели</a:t>
            </a:r>
            <a:endParaRPr sz="3200">
              <a:solidFill>
                <a:srgbClr val="4C5D6E"/>
              </a:solidFill>
            </a:endParaRPr>
          </a:p>
        </p:txBody>
      </p:sp>
      <p:sp>
        <p:nvSpPr>
          <p:cNvPr id="225" name="Google Shape;225;p18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8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8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8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8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8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231" name="Google Shape;231;p18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8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8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8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8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8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8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8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8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8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8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8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8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8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8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8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8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8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8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8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251" name="Google Shape;251;p18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8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3750" y="1329950"/>
            <a:ext cx="7486650" cy="31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9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9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9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9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9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9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9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9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9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9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9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9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9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9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9"/>
          <p:cNvSpPr txBox="1"/>
          <p:nvPr>
            <p:ph type="ctrTitle"/>
          </p:nvPr>
        </p:nvSpPr>
        <p:spPr>
          <a:xfrm>
            <a:off x="5714400" y="571450"/>
            <a:ext cx="2856000" cy="40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rgbClr val="4C5D6E"/>
                </a:solidFill>
              </a:rPr>
              <a:t>Пример VPN</a:t>
            </a:r>
            <a:endParaRPr sz="2400">
              <a:solidFill>
                <a:srgbClr val="4C5D6E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C2D3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2C2D30"/>
                </a:solidFill>
              </a:rPr>
              <a:t>OpenVPN объединяет три частные сети. </a:t>
            </a:r>
            <a:endParaRPr sz="1600">
              <a:solidFill>
                <a:srgbClr val="2C2D3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BDC2CA"/>
                </a:solidFill>
              </a:rPr>
              <a:t>(Картинка http://openmaniak.com/openvpn_routing)</a:t>
            </a:r>
            <a:endParaRPr sz="1600">
              <a:solidFill>
                <a:srgbClr val="BDC2CA"/>
              </a:solidFill>
            </a:endParaRPr>
          </a:p>
        </p:txBody>
      </p:sp>
      <p:sp>
        <p:nvSpPr>
          <p:cNvPr id="273" name="Google Shape;273;p19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9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9"/>
          <p:cNvSpPr/>
          <p:nvPr/>
        </p:nvSpPr>
        <p:spPr>
          <a:xfrm>
            <a:off x="9368848" y="1714460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9"/>
          <p:cNvSpPr/>
          <p:nvPr/>
        </p:nvSpPr>
        <p:spPr>
          <a:xfrm>
            <a:off x="9368848" y="2285960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9"/>
          <p:cNvSpPr/>
          <p:nvPr/>
        </p:nvSpPr>
        <p:spPr>
          <a:xfrm>
            <a:off x="9368848" y="2857460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9"/>
          <p:cNvSpPr/>
          <p:nvPr/>
        </p:nvSpPr>
        <p:spPr>
          <a:xfrm>
            <a:off x="9368848" y="3428959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9"/>
          <p:cNvSpPr/>
          <p:nvPr/>
        </p:nvSpPr>
        <p:spPr>
          <a:xfrm>
            <a:off x="9368848" y="4000459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9"/>
          <p:cNvSpPr/>
          <p:nvPr/>
        </p:nvSpPr>
        <p:spPr>
          <a:xfrm>
            <a:off x="9368848" y="457195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281" name="Google Shape;281;p19"/>
          <p:cNvSpPr/>
          <p:nvPr/>
        </p:nvSpPr>
        <p:spPr>
          <a:xfrm>
            <a:off x="9368848" y="1142961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9"/>
          <p:cNvSpPr/>
          <p:nvPr/>
        </p:nvSpPr>
        <p:spPr>
          <a:xfrm>
            <a:off x="9368848" y="571461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9"/>
          <p:cNvSpPr/>
          <p:nvPr/>
        </p:nvSpPr>
        <p:spPr>
          <a:xfrm>
            <a:off x="9368848" y="-6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9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285" name="Google Shape;285;p19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9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7" name="Google Shape;28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1163" y="285600"/>
            <a:ext cx="3914775" cy="4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0"/>
          <p:cNvSpPr txBox="1"/>
          <p:nvPr>
            <p:ph type="ctrTitle"/>
          </p:nvPr>
        </p:nvSpPr>
        <p:spPr>
          <a:xfrm>
            <a:off x="311700" y="744575"/>
            <a:ext cx="8520600" cy="87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b="1" lang="ru" sz="3600">
                <a:solidFill>
                  <a:srgbClr val="4D5D6D"/>
                </a:solidFill>
              </a:rPr>
              <a:t>Практическое задание</a:t>
            </a:r>
            <a:endParaRPr/>
          </a:p>
        </p:txBody>
      </p:sp>
      <p:sp>
        <p:nvSpPr>
          <p:cNvPr id="293" name="Google Shape;293;p20"/>
          <p:cNvSpPr txBox="1"/>
          <p:nvPr>
            <p:ph idx="1" type="subTitle"/>
          </p:nvPr>
        </p:nvSpPr>
        <p:spPr>
          <a:xfrm>
            <a:off x="1134800" y="1856975"/>
            <a:ext cx="6926700" cy="17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Настроить OpenVPN, связать несколько виртуальных машин с его помощью. 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* Сделать одну из машин, настроенных в задании выше, шлюзом доступа в Интернет. Настроить NAT.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* Настроить OpenVPN на VDS и клиент в VirtualBox/VmWare. Предоставить в VMWare ipv6 с помощью 6to4.</a:t>
            </a:r>
            <a:endParaRPr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1"/>
          <p:cNvSpPr txBox="1"/>
          <p:nvPr>
            <p:ph type="ctrTitle"/>
          </p:nvPr>
        </p:nvSpPr>
        <p:spPr>
          <a:xfrm>
            <a:off x="1142400" y="571500"/>
            <a:ext cx="6856800" cy="40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4C5D6E"/>
                </a:solidFill>
              </a:rPr>
              <a:t>Вопросы участников</a:t>
            </a:r>
            <a:endParaRPr sz="3200">
              <a:solidFill>
                <a:srgbClr val="4C5D6E"/>
              </a:solidFill>
            </a:endParaRPr>
          </a:p>
        </p:txBody>
      </p:sp>
      <p:sp>
        <p:nvSpPr>
          <p:cNvPr id="299" name="Google Shape;299;p21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1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1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1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1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1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305" name="Google Shape;305;p21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1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1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1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1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1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1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1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1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1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1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1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1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21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1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1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1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1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1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21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325" name="Google Shape;325;p21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1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