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ff3214be3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ff3214be3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ff3214be3_0_1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ff3214be3_0_1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ff3214be3_0_5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ff3214be3_0_5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f5ec5e41b_0_3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1f5ec5e41b_0_3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1f5ec5e41b_0_2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1f5ec5e41b_0_2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1f5ec5e41b_0_2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1f5ec5e41b_0_2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1f5ec5e41b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1f5ec5e41b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3c057e8c2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g3c057e8c2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ff3214be3_0_5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gff3214be3_0_5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p14:dur="400">
        <p:fade thruBlk="1"/>
      </p:transition>
    </mc:Choice>
    <mc:Fallback>
      <p:transition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9EDF4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429300" y="1714500"/>
            <a:ext cx="51387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4000">
                <a:solidFill>
                  <a:srgbClr val="4C5D6E"/>
                </a:solidFill>
              </a:rPr>
              <a:t>Туннели. VPN</a:t>
            </a:r>
            <a:endParaRPr sz="4000">
              <a:solidFill>
                <a:srgbClr val="4C5D6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 txBox="1"/>
          <p:nvPr>
            <p:ph type="ctrTitle"/>
          </p:nvPr>
        </p:nvSpPr>
        <p:spPr>
          <a:xfrm>
            <a:off x="3429325" y="3428950"/>
            <a:ext cx="45675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rgbClr val="ABB1B9"/>
                </a:solidFill>
              </a:rPr>
              <a:t>VPN. OpenVPN. 6to4</a:t>
            </a:r>
            <a:endParaRPr sz="1600">
              <a:solidFill>
                <a:srgbClr val="BDC2CA"/>
              </a:solidFill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BDC2CA"/>
              </a:solidFill>
            </a:endParaRPr>
          </a:p>
        </p:txBody>
      </p:sp>
      <p:sp>
        <p:nvSpPr>
          <p:cNvPr id="56" name="Google Shape;56;p13"/>
          <p:cNvSpPr txBox="1"/>
          <p:nvPr>
            <p:ph type="ctrTitle"/>
          </p:nvPr>
        </p:nvSpPr>
        <p:spPr>
          <a:xfrm>
            <a:off x="3429300" y="571450"/>
            <a:ext cx="45675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BDC2CA"/>
                </a:solidFill>
              </a:rPr>
              <a:t>Linux. Администрирование серверов</a:t>
            </a:r>
            <a:endParaRPr sz="1600">
              <a:solidFill>
                <a:srgbClr val="BDC2CA"/>
              </a:solidFill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2399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573599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11447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17159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22871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/>
          <p:nvPr/>
        </p:nvSpPr>
        <p:spPr>
          <a:xfrm>
            <a:off x="28583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3"/>
          <p:cNvSpPr/>
          <p:nvPr/>
        </p:nvSpPr>
        <p:spPr>
          <a:xfrm>
            <a:off x="34295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3"/>
          <p:cNvSpPr/>
          <p:nvPr/>
        </p:nvSpPr>
        <p:spPr>
          <a:xfrm>
            <a:off x="40007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3"/>
          <p:cNvSpPr/>
          <p:nvPr/>
        </p:nvSpPr>
        <p:spPr>
          <a:xfrm>
            <a:off x="45719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3"/>
          <p:cNvSpPr/>
          <p:nvPr/>
        </p:nvSpPr>
        <p:spPr>
          <a:xfrm>
            <a:off x="51431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3"/>
          <p:cNvSpPr/>
          <p:nvPr/>
        </p:nvSpPr>
        <p:spPr>
          <a:xfrm>
            <a:off x="57143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3"/>
          <p:cNvSpPr/>
          <p:nvPr/>
        </p:nvSpPr>
        <p:spPr>
          <a:xfrm>
            <a:off x="62855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3"/>
          <p:cNvSpPr/>
          <p:nvPr/>
        </p:nvSpPr>
        <p:spPr>
          <a:xfrm>
            <a:off x="6856798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3"/>
          <p:cNvSpPr/>
          <p:nvPr/>
        </p:nvSpPr>
        <p:spPr>
          <a:xfrm>
            <a:off x="7427998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3"/>
          <p:cNvSpPr/>
          <p:nvPr/>
        </p:nvSpPr>
        <p:spPr>
          <a:xfrm>
            <a:off x="7999198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3"/>
          <p:cNvSpPr/>
          <p:nvPr/>
        </p:nvSpPr>
        <p:spPr>
          <a:xfrm>
            <a:off x="8570398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3"/>
          <p:cNvSpPr txBox="1"/>
          <p:nvPr>
            <p:ph type="ctrTitle"/>
          </p:nvPr>
        </p:nvSpPr>
        <p:spPr>
          <a:xfrm>
            <a:off x="3427200" y="1143000"/>
            <a:ext cx="45675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000">
                <a:solidFill>
                  <a:srgbClr val="4C5D6E"/>
                </a:solidFill>
              </a:rPr>
              <a:t>Урок 4</a:t>
            </a:r>
            <a:endParaRPr b="1" sz="2000">
              <a:solidFill>
                <a:srgbClr val="4C5D6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inux.png" id="83" name="Google Shape;8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5700" y="1509800"/>
            <a:ext cx="2372800" cy="2372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План урока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89" name="Google Shape;89;p14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>
                <a:solidFill>
                  <a:srgbClr val="2C2D30"/>
                </a:solidFill>
              </a:rPr>
              <a:t>Представление о туннелях.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>
                <a:solidFill>
                  <a:srgbClr val="2C2D30"/>
                </a:solidFill>
              </a:rPr>
              <a:t>Настройка OpenVPN.</a:t>
            </a:r>
            <a:endParaRPr sz="16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ru" sz="1600">
                <a:solidFill>
                  <a:srgbClr val="2C2D30"/>
                </a:solidFill>
              </a:rPr>
              <a:t>К концу урока мы научимся работать с туннелями, создавать свой VPN на VDS, связывать удаленные офисы в одну сеть.</a:t>
            </a:r>
            <a:endParaRPr sz="1600">
              <a:solidFill>
                <a:schemeClr val="dk2"/>
              </a:solidFill>
            </a:endParaRPr>
          </a:p>
        </p:txBody>
      </p:sp>
      <p:sp>
        <p:nvSpPr>
          <p:cNvPr id="90" name="Google Shape;90;p14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4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4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4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4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4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96" name="Google Shape;96;p14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4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4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4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4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4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4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4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4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4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4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4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4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4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4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4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4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4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4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4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16" name="Google Shape;116;p14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4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5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Задачи туннелей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23" name="Google Shape;123;p15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5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5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5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5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5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29" name="Google Shape;129;p15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5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5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5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5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5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5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5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5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5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5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5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5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5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5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5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5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5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5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5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Туннелирование.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Аутентификация.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Шифрование.</a:t>
            </a:r>
            <a:endParaRPr sz="1600">
              <a:solidFill>
                <a:srgbClr val="2C2D30"/>
              </a:solidFill>
            </a:endParaRPr>
          </a:p>
        </p:txBody>
      </p:sp>
      <p:sp>
        <p:nvSpPr>
          <p:cNvPr id="149" name="Google Shape;149;p15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50" name="Google Shape;150;p15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15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6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Туннели используются для: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57" name="Google Shape;157;p16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6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6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6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6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6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63" name="Google Shape;163;p16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6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6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6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6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6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6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6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6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6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6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6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6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6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6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6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6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6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6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6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Объединения удаленных сетей (VPN).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Организации удаленного рабочего места.</a:t>
            </a:r>
            <a:endParaRPr sz="1600">
              <a:solidFill>
                <a:srgbClr val="2C2D30"/>
              </a:solidFill>
            </a:endParaRPr>
          </a:p>
        </p:txBody>
      </p:sp>
      <p:sp>
        <p:nvSpPr>
          <p:cNvPr id="183" name="Google Shape;183;p16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84" name="Google Shape;184;p16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16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7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Примеры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91" name="Google Shape;191;p17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17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7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7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17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17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97" name="Google Shape;197;p17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7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7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7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17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17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17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17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17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17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17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17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17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17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17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17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17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17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7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17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OpenVPN.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PPTP (небезопасен).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IPSEC.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SSH (умеет туннелировать на сетевом и транспортном уровне).</a:t>
            </a:r>
            <a:endParaRPr sz="1600">
              <a:solidFill>
                <a:srgbClr val="2C2D30"/>
              </a:solidFill>
            </a:endParaRPr>
          </a:p>
        </p:txBody>
      </p:sp>
      <p:sp>
        <p:nvSpPr>
          <p:cNvPr id="217" name="Google Shape;217;p17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218" name="Google Shape;218;p17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17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8"/>
          <p:cNvSpPr txBox="1"/>
          <p:nvPr>
            <p:ph type="ctrTitle"/>
          </p:nvPr>
        </p:nvSpPr>
        <p:spPr>
          <a:xfrm>
            <a:off x="1142400" y="571500"/>
            <a:ext cx="6854400" cy="8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Туннели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225" name="Google Shape;225;p18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18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18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18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18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18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231" name="Google Shape;231;p18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18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18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18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18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18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18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18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18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18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18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18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18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18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18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18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18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18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18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18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251" name="Google Shape;251;p18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252" name="Google Shape;252;p18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53" name="Google Shape;253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83750" y="1329950"/>
            <a:ext cx="7486650" cy="312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9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19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19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19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19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19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19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19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19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19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19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19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19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19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19"/>
          <p:cNvSpPr txBox="1"/>
          <p:nvPr>
            <p:ph type="ctrTitle"/>
          </p:nvPr>
        </p:nvSpPr>
        <p:spPr>
          <a:xfrm>
            <a:off x="5714400" y="571450"/>
            <a:ext cx="28560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4C5D6E"/>
                </a:solidFill>
              </a:rPr>
              <a:t>Пример VPN</a:t>
            </a:r>
            <a:endParaRPr sz="2400">
              <a:solidFill>
                <a:srgbClr val="4C5D6E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2C2D30"/>
                </a:solidFill>
              </a:rPr>
              <a:t>OpenVPN объединяет три частные сети. </a:t>
            </a:r>
            <a:endParaRPr sz="16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BDC2CA"/>
                </a:solidFill>
              </a:rPr>
              <a:t>(Картинка http://openmaniak.com/openvpn_routing)</a:t>
            </a:r>
            <a:endParaRPr sz="1600">
              <a:solidFill>
                <a:srgbClr val="BDC2CA"/>
              </a:solidFill>
            </a:endParaRPr>
          </a:p>
        </p:txBody>
      </p:sp>
      <p:sp>
        <p:nvSpPr>
          <p:cNvPr id="273" name="Google Shape;273;p19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19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19"/>
          <p:cNvSpPr/>
          <p:nvPr/>
        </p:nvSpPr>
        <p:spPr>
          <a:xfrm>
            <a:off x="9368848" y="1714460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19"/>
          <p:cNvSpPr/>
          <p:nvPr/>
        </p:nvSpPr>
        <p:spPr>
          <a:xfrm>
            <a:off x="9368848" y="2285960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19"/>
          <p:cNvSpPr/>
          <p:nvPr/>
        </p:nvSpPr>
        <p:spPr>
          <a:xfrm>
            <a:off x="9368848" y="2857460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19"/>
          <p:cNvSpPr/>
          <p:nvPr/>
        </p:nvSpPr>
        <p:spPr>
          <a:xfrm>
            <a:off x="9368848" y="3428959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19"/>
          <p:cNvSpPr/>
          <p:nvPr/>
        </p:nvSpPr>
        <p:spPr>
          <a:xfrm>
            <a:off x="9368848" y="4000459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19"/>
          <p:cNvSpPr/>
          <p:nvPr/>
        </p:nvSpPr>
        <p:spPr>
          <a:xfrm>
            <a:off x="9368848" y="457195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281" name="Google Shape;281;p19"/>
          <p:cNvSpPr/>
          <p:nvPr/>
        </p:nvSpPr>
        <p:spPr>
          <a:xfrm>
            <a:off x="9368848" y="1142961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19"/>
          <p:cNvSpPr/>
          <p:nvPr/>
        </p:nvSpPr>
        <p:spPr>
          <a:xfrm>
            <a:off x="9368848" y="571461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19"/>
          <p:cNvSpPr/>
          <p:nvPr/>
        </p:nvSpPr>
        <p:spPr>
          <a:xfrm>
            <a:off x="9368848" y="-6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Google Shape;284;p19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285" name="Google Shape;285;p19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286" name="Google Shape;286;p19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87" name="Google Shape;287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01163" y="285600"/>
            <a:ext cx="3914775" cy="419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20"/>
          <p:cNvSpPr txBox="1"/>
          <p:nvPr>
            <p:ph type="ctrTitle"/>
          </p:nvPr>
        </p:nvSpPr>
        <p:spPr>
          <a:xfrm>
            <a:off x="311700" y="744575"/>
            <a:ext cx="8520600" cy="876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000"/>
              </a:spcBef>
              <a:spcAft>
                <a:spcPts val="600"/>
              </a:spcAft>
              <a:buNone/>
            </a:pPr>
            <a:r>
              <a:rPr b="1" lang="ru" sz="3600">
                <a:solidFill>
                  <a:srgbClr val="4D5D6D"/>
                </a:solidFill>
              </a:rPr>
              <a:t>Практическое задание</a:t>
            </a:r>
            <a:endParaRPr/>
          </a:p>
        </p:txBody>
      </p:sp>
      <p:sp>
        <p:nvSpPr>
          <p:cNvPr id="293" name="Google Shape;293;p20"/>
          <p:cNvSpPr txBox="1"/>
          <p:nvPr>
            <p:ph idx="1" type="subTitle"/>
          </p:nvPr>
        </p:nvSpPr>
        <p:spPr>
          <a:xfrm>
            <a:off x="1134800" y="1856975"/>
            <a:ext cx="6926700" cy="176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>
                <a:solidFill>
                  <a:srgbClr val="2C2D30"/>
                </a:solidFill>
              </a:rPr>
              <a:t>Настроить OpenVPN, связать несколько виртуальных машин с его помощью. 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>
                <a:solidFill>
                  <a:srgbClr val="2C2D30"/>
                </a:solidFill>
              </a:rPr>
              <a:t>* Сделать одну из машин, настроенных в задании выше, шлюзом доступа в Интернет. Настроить NAT.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>
                <a:solidFill>
                  <a:srgbClr val="2C2D30"/>
                </a:solidFill>
              </a:rPr>
              <a:t>* Настроить OpenVPN на VDS и клиент в VirtualBox/VmWare. Предоставить в VMWare ipv6 с помощью 6to4.</a:t>
            </a:r>
            <a:endParaRPr sz="1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1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Вопросы участников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299" name="Google Shape;299;p21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21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21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p21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21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21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305" name="Google Shape;305;p21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p21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21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21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21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21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21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21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21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21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21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21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7" name="Google Shape;317;p21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21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9" name="Google Shape;319;p21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p21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p21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p21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21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21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325" name="Google Shape;325;p21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326" name="Google Shape;326;p21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