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f3214be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f3214be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ff3214be3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ff3214be3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ff3214be3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ff3214be3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95b3086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95b3086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a1c1aed0e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a1c1aed0e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ff3214be3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ff3214be3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p14:dur="400">
        <p:fade thruBlk="1"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9EDF4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429300" y="1714500"/>
            <a:ext cx="51387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>
                <a:solidFill>
                  <a:srgbClr val="4C5D6E"/>
                </a:solidFill>
              </a:rPr>
              <a:t>MySQL</a:t>
            </a:r>
            <a:endParaRPr sz="4000">
              <a:solidFill>
                <a:srgbClr val="4C5D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3429325" y="3428950"/>
            <a:ext cx="4567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ABB1B9"/>
                </a:solidFill>
              </a:rPr>
              <a:t>Установка и настройка MySQL. Создание БД и пользователей. Резервное копирование и администрирование баз MySQL. Репликация GTID БД</a:t>
            </a:r>
            <a:endParaRPr sz="1600">
              <a:solidFill>
                <a:srgbClr val="B7B7B7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BDC2CA"/>
              </a:solidFill>
            </a:endParaRPr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3429300" y="571450"/>
            <a:ext cx="4567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BDC2CA"/>
                </a:solidFill>
              </a:rPr>
              <a:t>Linux. Администрирование серверов</a:t>
            </a:r>
            <a:endParaRPr sz="1600">
              <a:solidFill>
                <a:srgbClr val="BDC2CA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2399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/>
          <p:nvPr/>
        </p:nvSpPr>
        <p:spPr>
          <a:xfrm>
            <a:off x="573599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/>
          <p:nvPr/>
        </p:nvSpPr>
        <p:spPr>
          <a:xfrm>
            <a:off x="11447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17159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3"/>
          <p:cNvSpPr/>
          <p:nvPr/>
        </p:nvSpPr>
        <p:spPr>
          <a:xfrm>
            <a:off x="22871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3"/>
          <p:cNvSpPr/>
          <p:nvPr/>
        </p:nvSpPr>
        <p:spPr>
          <a:xfrm>
            <a:off x="28583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3"/>
          <p:cNvSpPr/>
          <p:nvPr/>
        </p:nvSpPr>
        <p:spPr>
          <a:xfrm>
            <a:off x="34295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3"/>
          <p:cNvSpPr/>
          <p:nvPr/>
        </p:nvSpPr>
        <p:spPr>
          <a:xfrm>
            <a:off x="40007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3"/>
          <p:cNvSpPr/>
          <p:nvPr/>
        </p:nvSpPr>
        <p:spPr>
          <a:xfrm>
            <a:off x="45719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3"/>
          <p:cNvSpPr/>
          <p:nvPr/>
        </p:nvSpPr>
        <p:spPr>
          <a:xfrm>
            <a:off x="51431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3"/>
          <p:cNvSpPr/>
          <p:nvPr/>
        </p:nvSpPr>
        <p:spPr>
          <a:xfrm>
            <a:off x="57143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3"/>
          <p:cNvSpPr/>
          <p:nvPr/>
        </p:nvSpPr>
        <p:spPr>
          <a:xfrm>
            <a:off x="6285599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3"/>
          <p:cNvSpPr/>
          <p:nvPr/>
        </p:nvSpPr>
        <p:spPr>
          <a:xfrm>
            <a:off x="6856798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3"/>
          <p:cNvSpPr/>
          <p:nvPr/>
        </p:nvSpPr>
        <p:spPr>
          <a:xfrm>
            <a:off x="7427998" y="-80020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3"/>
          <p:cNvSpPr/>
          <p:nvPr/>
        </p:nvSpPr>
        <p:spPr>
          <a:xfrm>
            <a:off x="7999198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3"/>
          <p:cNvSpPr/>
          <p:nvPr/>
        </p:nvSpPr>
        <p:spPr>
          <a:xfrm>
            <a:off x="8570398" y="-800200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3"/>
          <p:cNvSpPr txBox="1"/>
          <p:nvPr>
            <p:ph type="ctrTitle"/>
          </p:nvPr>
        </p:nvSpPr>
        <p:spPr>
          <a:xfrm>
            <a:off x="3427200" y="1143000"/>
            <a:ext cx="4567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000">
                <a:solidFill>
                  <a:srgbClr val="4C5D6E"/>
                </a:solidFill>
              </a:rPr>
              <a:t>Урок 5</a:t>
            </a:r>
            <a:endParaRPr b="1" sz="2000">
              <a:solidFill>
                <a:srgbClr val="4C5D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inux.png" id="83" name="Google Shape;8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600" y="1389700"/>
            <a:ext cx="2364100" cy="236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ctrTitle"/>
          </p:nvPr>
        </p:nvSpPr>
        <p:spPr>
          <a:xfrm>
            <a:off x="1142400" y="571500"/>
            <a:ext cx="6854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План урока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89" name="Google Shape;89;p14"/>
          <p:cNvSpPr txBox="1"/>
          <p:nvPr>
            <p:ph type="ctrTitle"/>
          </p:nvPr>
        </p:nvSpPr>
        <p:spPr>
          <a:xfrm>
            <a:off x="1142375" y="1714450"/>
            <a:ext cx="6854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Установка MySQL.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Настройка MySQL.</a:t>
            </a:r>
            <a:endParaRPr sz="1600">
              <a:solidFill>
                <a:srgbClr val="2C2D3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C2D3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ru" sz="1600">
                <a:solidFill>
                  <a:srgbClr val="2C2D30"/>
                </a:solidFill>
              </a:rPr>
              <a:t>К концу урока мы научимся уверенно устанавливать и настраивать </a:t>
            </a:r>
            <a:r>
              <a:rPr lang="ru" sz="1600">
                <a:solidFill>
                  <a:srgbClr val="2C2D30"/>
                </a:solidFill>
              </a:rPr>
              <a:t>MySQL.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4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4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4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4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4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116" name="Google Shape;116;p14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4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>
            <p:ph type="ctrTitle"/>
          </p:nvPr>
        </p:nvSpPr>
        <p:spPr>
          <a:xfrm>
            <a:off x="1142400" y="571500"/>
            <a:ext cx="6856800" cy="40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MySQL (практика установки и настройки)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5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5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5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5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5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5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5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5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5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5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5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5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5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5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5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149" name="Google Shape;149;p15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5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6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6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6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6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6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6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6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6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6"/>
          <p:cNvSpPr/>
          <p:nvPr/>
        </p:nvSpPr>
        <p:spPr>
          <a:xfrm>
            <a:off x="9368848" y="1714460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6"/>
          <p:cNvSpPr/>
          <p:nvPr/>
        </p:nvSpPr>
        <p:spPr>
          <a:xfrm>
            <a:off x="9368848" y="2285960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6"/>
          <p:cNvSpPr/>
          <p:nvPr/>
        </p:nvSpPr>
        <p:spPr>
          <a:xfrm>
            <a:off x="9368848" y="2857460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6"/>
          <p:cNvSpPr/>
          <p:nvPr/>
        </p:nvSpPr>
        <p:spPr>
          <a:xfrm>
            <a:off x="9368848" y="3428959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6"/>
          <p:cNvSpPr/>
          <p:nvPr/>
        </p:nvSpPr>
        <p:spPr>
          <a:xfrm>
            <a:off x="9368848" y="4000459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6"/>
          <p:cNvSpPr/>
          <p:nvPr/>
        </p:nvSpPr>
        <p:spPr>
          <a:xfrm>
            <a:off x="9368848" y="457195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177" name="Google Shape;177;p16"/>
          <p:cNvSpPr/>
          <p:nvPr/>
        </p:nvSpPr>
        <p:spPr>
          <a:xfrm>
            <a:off x="9368848" y="1142961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9368848" y="571461"/>
            <a:ext cx="571200" cy="571500"/>
          </a:xfrm>
          <a:prstGeom prst="rect">
            <a:avLst/>
          </a:prstGeom>
          <a:noFill/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9368848" y="-6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6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181" name="Google Shape;181;p16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6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42600"/>
            <a:ext cx="8839201" cy="3919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7"/>
          <p:cNvSpPr txBox="1"/>
          <p:nvPr>
            <p:ph type="ctrTitle"/>
          </p:nvPr>
        </p:nvSpPr>
        <p:spPr>
          <a:xfrm>
            <a:off x="311700" y="744575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b="1" lang="ru" sz="3600">
                <a:solidFill>
                  <a:srgbClr val="4D5D6D"/>
                </a:solidFill>
              </a:rPr>
              <a:t>Практическое задание</a:t>
            </a:r>
            <a:endParaRPr/>
          </a:p>
        </p:txBody>
      </p:sp>
      <p:sp>
        <p:nvSpPr>
          <p:cNvPr id="189" name="Google Shape;189;p17"/>
          <p:cNvSpPr txBox="1"/>
          <p:nvPr>
            <p:ph idx="1" type="subTitle"/>
          </p:nvPr>
        </p:nvSpPr>
        <p:spPr>
          <a:xfrm>
            <a:off x="967725" y="2213825"/>
            <a:ext cx="7171800" cy="141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Установить MySQL.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rtl="0" algn="just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Создать несложную таблицу, вручную выполнить бэкапирование, удалить таблицу, восстановить из бэкапа.</a:t>
            </a:r>
            <a:endParaRPr sz="1600">
              <a:solidFill>
                <a:srgbClr val="2C2D30"/>
              </a:solidFill>
            </a:endParaRPr>
          </a:p>
          <a:p>
            <a:pPr indent="-330200" lvl="0" marL="457200" rtl="0" algn="just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Clr>
                <a:srgbClr val="2C2D30"/>
              </a:buClr>
              <a:buSzPts val="1600"/>
              <a:buAutoNum type="arabicPeriod"/>
            </a:pPr>
            <a:r>
              <a:rPr lang="ru" sz="1600">
                <a:solidFill>
                  <a:srgbClr val="2C2D30"/>
                </a:solidFill>
              </a:rPr>
              <a:t>* Настроить репликацию.</a:t>
            </a:r>
            <a:endParaRPr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noFill/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8"/>
          <p:cNvSpPr txBox="1"/>
          <p:nvPr>
            <p:ph type="ctrTitle"/>
          </p:nvPr>
        </p:nvSpPr>
        <p:spPr>
          <a:xfrm>
            <a:off x="1142400" y="571500"/>
            <a:ext cx="6856800" cy="40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>
                <a:solidFill>
                  <a:srgbClr val="4C5D6E"/>
                </a:solidFill>
              </a:rPr>
              <a:t>Вопросы участников</a:t>
            </a:r>
            <a:endParaRPr sz="3200">
              <a:solidFill>
                <a:srgbClr val="4C5D6E"/>
              </a:solidFill>
            </a:endParaRPr>
          </a:p>
        </p:txBody>
      </p:sp>
      <p:sp>
        <p:nvSpPr>
          <p:cNvPr id="195" name="Google Shape;195;p18"/>
          <p:cNvSpPr/>
          <p:nvPr/>
        </p:nvSpPr>
        <p:spPr>
          <a:xfrm>
            <a:off x="-799801" y="1714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8"/>
          <p:cNvSpPr/>
          <p:nvPr/>
        </p:nvSpPr>
        <p:spPr>
          <a:xfrm>
            <a:off x="-799801" y="22860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8"/>
          <p:cNvSpPr/>
          <p:nvPr/>
        </p:nvSpPr>
        <p:spPr>
          <a:xfrm>
            <a:off x="-799801" y="2857510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8"/>
          <p:cNvSpPr/>
          <p:nvPr/>
        </p:nvSpPr>
        <p:spPr>
          <a:xfrm>
            <a:off x="-799801" y="34290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8"/>
          <p:cNvSpPr/>
          <p:nvPr/>
        </p:nvSpPr>
        <p:spPr>
          <a:xfrm>
            <a:off x="-799801" y="4000509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8"/>
          <p:cNvSpPr/>
          <p:nvPr/>
        </p:nvSpPr>
        <p:spPr>
          <a:xfrm>
            <a:off x="-799801" y="4572009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</a:t>
            </a:r>
            <a:endParaRPr/>
          </a:p>
        </p:txBody>
      </p:sp>
      <p:sp>
        <p:nvSpPr>
          <p:cNvPr id="201" name="Google Shape;201;p18"/>
          <p:cNvSpPr/>
          <p:nvPr/>
        </p:nvSpPr>
        <p:spPr>
          <a:xfrm>
            <a:off x="-799801" y="11430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8"/>
          <p:cNvSpPr/>
          <p:nvPr/>
        </p:nvSpPr>
        <p:spPr>
          <a:xfrm>
            <a:off x="-799801" y="571511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8"/>
          <p:cNvSpPr/>
          <p:nvPr/>
        </p:nvSpPr>
        <p:spPr>
          <a:xfrm>
            <a:off x="-799801" y="-12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8"/>
          <p:cNvSpPr/>
          <p:nvPr/>
        </p:nvSpPr>
        <p:spPr>
          <a:xfrm>
            <a:off x="23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573599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8"/>
          <p:cNvSpPr/>
          <p:nvPr/>
        </p:nvSpPr>
        <p:spPr>
          <a:xfrm>
            <a:off x="1144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8"/>
          <p:cNvSpPr/>
          <p:nvPr/>
        </p:nvSpPr>
        <p:spPr>
          <a:xfrm>
            <a:off x="1715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8"/>
          <p:cNvSpPr/>
          <p:nvPr/>
        </p:nvSpPr>
        <p:spPr>
          <a:xfrm>
            <a:off x="2287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8"/>
          <p:cNvSpPr/>
          <p:nvPr/>
        </p:nvSpPr>
        <p:spPr>
          <a:xfrm>
            <a:off x="2858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8"/>
          <p:cNvSpPr/>
          <p:nvPr/>
        </p:nvSpPr>
        <p:spPr>
          <a:xfrm>
            <a:off x="3429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8"/>
          <p:cNvSpPr/>
          <p:nvPr/>
        </p:nvSpPr>
        <p:spPr>
          <a:xfrm>
            <a:off x="40007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8"/>
          <p:cNvSpPr/>
          <p:nvPr/>
        </p:nvSpPr>
        <p:spPr>
          <a:xfrm>
            <a:off x="45719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8"/>
          <p:cNvSpPr/>
          <p:nvPr/>
        </p:nvSpPr>
        <p:spPr>
          <a:xfrm>
            <a:off x="51431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8"/>
          <p:cNvSpPr/>
          <p:nvPr/>
        </p:nvSpPr>
        <p:spPr>
          <a:xfrm>
            <a:off x="57143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8"/>
          <p:cNvSpPr/>
          <p:nvPr/>
        </p:nvSpPr>
        <p:spPr>
          <a:xfrm>
            <a:off x="6285599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8"/>
          <p:cNvSpPr/>
          <p:nvPr/>
        </p:nvSpPr>
        <p:spPr>
          <a:xfrm>
            <a:off x="68567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8"/>
          <p:cNvSpPr/>
          <p:nvPr/>
        </p:nvSpPr>
        <p:spPr>
          <a:xfrm>
            <a:off x="7427998" y="-800175"/>
            <a:ext cx="571200" cy="571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8"/>
          <p:cNvSpPr/>
          <p:nvPr/>
        </p:nvSpPr>
        <p:spPr>
          <a:xfrm>
            <a:off x="79991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8"/>
          <p:cNvSpPr/>
          <p:nvPr/>
        </p:nvSpPr>
        <p:spPr>
          <a:xfrm>
            <a:off x="8570398" y="-800175"/>
            <a:ext cx="571200" cy="5715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BDC2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8"/>
          <p:cNvSpPr/>
          <p:nvPr/>
        </p:nvSpPr>
        <p:spPr>
          <a:xfrm>
            <a:off x="571173" y="4572011"/>
            <a:ext cx="571200" cy="5715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oading-logo.png" id="221" name="Google Shape;221;p18"/>
          <p:cNvPicPr preferRelativeResize="0"/>
          <p:nvPr/>
        </p:nvPicPr>
        <p:blipFill rotWithShape="1">
          <a:blip r:embed="rId3">
            <a:alphaModFix/>
          </a:blip>
          <a:srcRect b="-14482" l="-19008" r="-19036" t="-14482"/>
          <a:stretch/>
        </p:blipFill>
        <p:spPr>
          <a:xfrm>
            <a:off x="571175" y="4572000"/>
            <a:ext cx="571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8"/>
          <p:cNvSpPr/>
          <p:nvPr/>
        </p:nvSpPr>
        <p:spPr>
          <a:xfrm>
            <a:off x="571175" y="0"/>
            <a:ext cx="571200" cy="190200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