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 showSpecialPlsOnTitleSld="0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slide" Target="slides/slide29.xml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ff3214be3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ff3214be3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g36a65ce15a_0_2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7" name="Google Shape;357;g36a65ce15a_0_2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g36a65ce15a_0_2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1" name="Google Shape;391;g36a65ce15a_0_2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3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gff3214be3_0_4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5" name="Google Shape;425;gff3214be3_0_4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56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g36a65ce15a_0_3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8" name="Google Shape;458;g36a65ce15a_0_3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89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Google Shape;490;g36a65ce15a_0_3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1" name="Google Shape;491;g36a65ce15a_0_3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3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Google Shape;524;g36a65ce15a_0_4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5" name="Google Shape;525;g36a65ce15a_0_4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7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Google Shape;558;g36a65ce15a_0_4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9" name="Google Shape;559;g36a65ce15a_0_4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Google Shape;592;g36a65ce15a_0_4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3" name="Google Shape;593;g36a65ce15a_0_4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5" name="Shape 6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" name="Google Shape;626;g36a65ce15a_0_5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7" name="Google Shape;627;g36a65ce15a_0_5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9" name="Shape 6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" name="Google Shape;660;g36a65ce15a_0_5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1" name="Google Shape;661;g36a65ce15a_0_5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e1ae65ba3_1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e1ae65ba3_1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3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Google Shape;694;g36a65ce15a_0_3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5" name="Google Shape;695;g36a65ce15a_0_3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6" name="Shape 7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" name="Google Shape;727;g1e1ae65ba3_1_14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8" name="Google Shape;728;g1e1ae65ba3_1_14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g36a65ce15a_0_6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2" name="Google Shape;762;g36a65ce15a_0_6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4" name="Shape 7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" name="Google Shape;795;g36a65ce15a_0_6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6" name="Google Shape;796;g36a65ce15a_0_6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8" name="Shape 8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" name="Google Shape;829;g36a65ce15a_0_5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0" name="Google Shape;830;g36a65ce15a_0_5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1" name="Shape 8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2" name="Google Shape;862;g36a65ce15a_0_6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3" name="Google Shape;863;g36a65ce15a_0_6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g3fc9c9c219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7" name="Google Shape;897;g3fc9c9c219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8" name="Shape 9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9" name="Google Shape;929;g36a65ce15a_0_7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0" name="Google Shape;930;g36a65ce15a_0_7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2" name="Shape 9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3" name="Google Shape;963;g36a65ce15a_0_7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4" name="Google Shape;964;g36a65ce15a_0_7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6" name="Shape 9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7" name="Google Shape;997;g1e1ae65ba3_1_7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8" name="Google Shape;998;g1e1ae65ba3_1_7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6a65ce15a_0_2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36a65ce15a_0_2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36a65ce15a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36a65ce15a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a65ce15a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a65ce15a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36a65ce15a_0_1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36a65ce15a_0_1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36a65ce15a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5" name="Google Shape;255;g36a65ce15a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36a65ce15a_0_1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36a65ce15a_0_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36a65ce15a_0_2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3" name="Google Shape;323;g36a65ce15a_0_2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AutoNum type="arabicPeriod"/>
              <a:defRPr sz="1600"/>
            </a:lvl1pPr>
            <a:lvl2pPr lvl="1" algn="ctr"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AutoNum type="alphaLcPeriod"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romanLcPeriod"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arabicPeriod"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alphaLcPeriod"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romanLcPeriod"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arabicPeriod"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alphaLcPeriod"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romanLcPeriod"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p14:dur="400">
        <p:fade thruBlk="1"/>
      </p:transition>
    </mc:Choice>
    <mc:Fallback>
      <p:transition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Relationship Id="rId3" Type="http://schemas.openxmlformats.org/officeDocument/2006/relationships/hyperlink" Target="https://www.wireshark.org/docs/wsug_html/" TargetMode="External"/><Relationship Id="rId4" Type="http://schemas.openxmlformats.org/officeDocument/2006/relationships/hyperlink" Target="http://www.tcpdump.org/" TargetMode="External"/><Relationship Id="rId5" Type="http://schemas.openxmlformats.org/officeDocument/2006/relationships/hyperlink" Target="http://bit.ly/1DOvIkD" TargetMode="External"/><Relationship Id="rId6" Type="http://schemas.openxmlformats.org/officeDocument/2006/relationships/hyperlink" Target="http://rfuk.ru/head_28.html" TargetMode="External"/><Relationship Id="rId7" Type="http://schemas.openxmlformats.org/officeDocument/2006/relationships/image" Target="../media/image1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9EDF4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429300" y="1714500"/>
            <a:ext cx="5138700" cy="17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4000">
                <a:solidFill>
                  <a:srgbClr val="4C5D6E"/>
                </a:solidFill>
              </a:rPr>
              <a:t>Введение в анализ сетевого трафика</a:t>
            </a:r>
            <a:endParaRPr sz="4000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3"/>
          <p:cNvSpPr txBox="1"/>
          <p:nvPr>
            <p:ph type="ctrTitle"/>
          </p:nvPr>
        </p:nvSpPr>
        <p:spPr>
          <a:xfrm>
            <a:off x="3429325" y="3428950"/>
            <a:ext cx="45675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>
                <a:solidFill>
                  <a:srgbClr val="BDC2CA"/>
                </a:solidFill>
              </a:rPr>
              <a:t>Сетевые атаки. Введение в Kali Linux. Анализ сетевого трафика. Wireshark, tcpdump</a:t>
            </a:r>
            <a:endParaRPr>
              <a:solidFill>
                <a:srgbClr val="BDC2CA"/>
              </a:solidFill>
            </a:endParaRPr>
          </a:p>
        </p:txBody>
      </p:sp>
      <p:sp>
        <p:nvSpPr>
          <p:cNvPr id="56" name="Google Shape;56;p13"/>
          <p:cNvSpPr txBox="1"/>
          <p:nvPr>
            <p:ph type="ctrTitle"/>
          </p:nvPr>
        </p:nvSpPr>
        <p:spPr>
          <a:xfrm>
            <a:off x="3429300" y="571450"/>
            <a:ext cx="45675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BDC2CA"/>
                </a:solidFill>
              </a:rPr>
              <a:t>Сетевая безопасность</a:t>
            </a:r>
            <a:endParaRPr sz="1600">
              <a:solidFill>
                <a:srgbClr val="BDC2CA"/>
              </a:solidFill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63" name="Google Shape;63;p13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3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3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3"/>
          <p:cNvSpPr/>
          <p:nvPr/>
        </p:nvSpPr>
        <p:spPr>
          <a:xfrm>
            <a:off x="2399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3"/>
          <p:cNvSpPr/>
          <p:nvPr/>
        </p:nvSpPr>
        <p:spPr>
          <a:xfrm>
            <a:off x="573599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3"/>
          <p:cNvSpPr/>
          <p:nvPr/>
        </p:nvSpPr>
        <p:spPr>
          <a:xfrm>
            <a:off x="11447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3"/>
          <p:cNvSpPr/>
          <p:nvPr/>
        </p:nvSpPr>
        <p:spPr>
          <a:xfrm>
            <a:off x="17159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3"/>
          <p:cNvSpPr/>
          <p:nvPr/>
        </p:nvSpPr>
        <p:spPr>
          <a:xfrm>
            <a:off x="22871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3"/>
          <p:cNvSpPr/>
          <p:nvPr/>
        </p:nvSpPr>
        <p:spPr>
          <a:xfrm>
            <a:off x="28583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3"/>
          <p:cNvSpPr/>
          <p:nvPr/>
        </p:nvSpPr>
        <p:spPr>
          <a:xfrm>
            <a:off x="34295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3"/>
          <p:cNvSpPr/>
          <p:nvPr/>
        </p:nvSpPr>
        <p:spPr>
          <a:xfrm>
            <a:off x="40007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3"/>
          <p:cNvSpPr/>
          <p:nvPr/>
        </p:nvSpPr>
        <p:spPr>
          <a:xfrm>
            <a:off x="45719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3"/>
          <p:cNvSpPr/>
          <p:nvPr/>
        </p:nvSpPr>
        <p:spPr>
          <a:xfrm>
            <a:off x="51431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3"/>
          <p:cNvSpPr/>
          <p:nvPr/>
        </p:nvSpPr>
        <p:spPr>
          <a:xfrm>
            <a:off x="57143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3"/>
          <p:cNvSpPr/>
          <p:nvPr/>
        </p:nvSpPr>
        <p:spPr>
          <a:xfrm>
            <a:off x="62855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3"/>
          <p:cNvSpPr/>
          <p:nvPr/>
        </p:nvSpPr>
        <p:spPr>
          <a:xfrm>
            <a:off x="6856798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3"/>
          <p:cNvSpPr/>
          <p:nvPr/>
        </p:nvSpPr>
        <p:spPr>
          <a:xfrm>
            <a:off x="7427998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3"/>
          <p:cNvSpPr/>
          <p:nvPr/>
        </p:nvSpPr>
        <p:spPr>
          <a:xfrm>
            <a:off x="7999198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3"/>
          <p:cNvSpPr/>
          <p:nvPr/>
        </p:nvSpPr>
        <p:spPr>
          <a:xfrm>
            <a:off x="8570398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3"/>
          <p:cNvSpPr txBox="1"/>
          <p:nvPr>
            <p:ph type="ctrTitle"/>
          </p:nvPr>
        </p:nvSpPr>
        <p:spPr>
          <a:xfrm>
            <a:off x="3427200" y="1143000"/>
            <a:ext cx="45675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b="1" lang="ru" sz="2000">
                <a:solidFill>
                  <a:srgbClr val="4C5D6E"/>
                </a:solidFill>
              </a:rPr>
              <a:t>Урок 1</a:t>
            </a:r>
            <a:endParaRPr b="1" sz="2000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3" name="Google Shape;83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7475" y="810100"/>
            <a:ext cx="2876550" cy="2876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22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ru">
                <a:solidFill>
                  <a:srgbClr val="2C2D30"/>
                </a:solidFill>
              </a:rPr>
              <a:t>П</a:t>
            </a:r>
            <a:r>
              <a:rPr i="1" lang="ru">
                <a:solidFill>
                  <a:srgbClr val="2C2D30"/>
                </a:solidFill>
              </a:rPr>
              <a:t>о расположению субъекта атаки относительно атакуемого объекта:</a:t>
            </a:r>
            <a:endParaRPr i="1"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800"/>
              <a:buChar char="●"/>
            </a:pPr>
            <a:r>
              <a:rPr lang="ru">
                <a:solidFill>
                  <a:srgbClr val="2C2D30"/>
                </a:solidFill>
              </a:rPr>
              <a:t>внутрисегментное;</a:t>
            </a:r>
            <a:endParaRPr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2C2D30"/>
              </a:buClr>
              <a:buSzPts val="1800"/>
              <a:buChar char="●"/>
            </a:pPr>
            <a:r>
              <a:rPr lang="ru">
                <a:solidFill>
                  <a:srgbClr val="2C2D30"/>
                </a:solidFill>
              </a:rPr>
              <a:t>межсегментное.</a:t>
            </a:r>
            <a:endParaRPr>
              <a:solidFill>
                <a:srgbClr val="2C2D30"/>
              </a:solidFill>
            </a:endParaRPr>
          </a:p>
        </p:txBody>
      </p:sp>
      <p:sp>
        <p:nvSpPr>
          <p:cNvPr id="360" name="Google Shape;360;p22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Классификация сетевых атак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361" name="Google Shape;361;p22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2" name="Google Shape;362;p22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3" name="Google Shape;363;p22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4" name="Google Shape;364;p22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5" name="Google Shape;365;p22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6" name="Google Shape;366;p22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367" name="Google Shape;367;p22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8" name="Google Shape;368;p22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9" name="Google Shape;369;p22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0" name="Google Shape;370;p22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" name="Google Shape;371;p22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" name="Google Shape;372;p22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3" name="Google Shape;373;p22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4" name="Google Shape;374;p22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" name="Google Shape;375;p22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6" name="Google Shape;376;p22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7" name="Google Shape;377;p22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8" name="Google Shape;378;p22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9" name="Google Shape;379;p22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0" name="Google Shape;380;p22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1" name="Google Shape;381;p22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" name="Google Shape;382;p22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3" name="Google Shape;383;p22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4" name="Google Shape;384;p22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5" name="Google Shape;385;p22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6" name="Google Shape;386;p22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387" name="Google Shape;387;p22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388" name="Google Shape;388;p22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23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ru">
                <a:solidFill>
                  <a:srgbClr val="2C2D30"/>
                </a:solidFill>
              </a:rPr>
              <a:t>По уровням модели  OSI/ISO:</a:t>
            </a:r>
            <a:endParaRPr i="1"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800"/>
              <a:buAutoNum type="arabicPeriod"/>
            </a:pPr>
            <a:r>
              <a:rPr lang="ru">
                <a:solidFill>
                  <a:srgbClr val="2C2D30"/>
                </a:solidFill>
              </a:rPr>
              <a:t>Физический.</a:t>
            </a:r>
            <a:endParaRPr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800"/>
              <a:buAutoNum type="arabicPeriod"/>
            </a:pPr>
            <a:r>
              <a:rPr lang="ru">
                <a:solidFill>
                  <a:srgbClr val="2C2D30"/>
                </a:solidFill>
              </a:rPr>
              <a:t>Канальный.</a:t>
            </a:r>
            <a:endParaRPr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800"/>
              <a:buAutoNum type="arabicPeriod"/>
            </a:pPr>
            <a:r>
              <a:rPr lang="ru">
                <a:solidFill>
                  <a:srgbClr val="2C2D30"/>
                </a:solidFill>
              </a:rPr>
              <a:t>Сетевой.</a:t>
            </a:r>
            <a:endParaRPr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800"/>
              <a:buAutoNum type="arabicPeriod"/>
            </a:pPr>
            <a:r>
              <a:rPr lang="ru">
                <a:solidFill>
                  <a:srgbClr val="2C2D30"/>
                </a:solidFill>
              </a:rPr>
              <a:t>Транспортный.</a:t>
            </a:r>
            <a:endParaRPr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800"/>
              <a:buAutoNum type="arabicPeriod"/>
            </a:pPr>
            <a:r>
              <a:rPr lang="ru">
                <a:solidFill>
                  <a:srgbClr val="2C2D30"/>
                </a:solidFill>
              </a:rPr>
              <a:t>Сеансовый.</a:t>
            </a:r>
            <a:endParaRPr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800"/>
              <a:buAutoNum type="arabicPeriod"/>
            </a:pPr>
            <a:r>
              <a:rPr lang="ru">
                <a:solidFill>
                  <a:srgbClr val="2C2D30"/>
                </a:solidFill>
              </a:rPr>
              <a:t>Представления.</a:t>
            </a:r>
            <a:endParaRPr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2C2D30"/>
              </a:buClr>
              <a:buSzPts val="1800"/>
              <a:buAutoNum type="arabicPeriod"/>
            </a:pPr>
            <a:r>
              <a:rPr lang="ru">
                <a:solidFill>
                  <a:srgbClr val="2C2D30"/>
                </a:solidFill>
              </a:rPr>
              <a:t>Прикладной.</a:t>
            </a:r>
            <a:endParaRPr>
              <a:solidFill>
                <a:srgbClr val="2C2D30"/>
              </a:solidFill>
            </a:endParaRPr>
          </a:p>
        </p:txBody>
      </p:sp>
      <p:sp>
        <p:nvSpPr>
          <p:cNvPr id="394" name="Google Shape;394;p23"/>
          <p:cNvSpPr txBox="1"/>
          <p:nvPr>
            <p:ph type="ctrTitle"/>
          </p:nvPr>
        </p:nvSpPr>
        <p:spPr>
          <a:xfrm>
            <a:off x="1142400" y="571500"/>
            <a:ext cx="6854400" cy="738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Классификация сетевых атак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395" name="Google Shape;395;p23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6" name="Google Shape;396;p23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7" name="Google Shape;397;p23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8" name="Google Shape;398;p23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9" name="Google Shape;399;p23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0" name="Google Shape;400;p23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401" name="Google Shape;401;p23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2" name="Google Shape;402;p23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3" name="Google Shape;403;p23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4" name="Google Shape;404;p23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5" name="Google Shape;405;p23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6" name="Google Shape;406;p23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7" name="Google Shape;407;p23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8" name="Google Shape;408;p23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9" name="Google Shape;409;p23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0" name="Google Shape;410;p23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1" name="Google Shape;411;p23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2" name="Google Shape;412;p23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3" name="Google Shape;413;p23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4" name="Google Shape;414;p23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5" name="Google Shape;415;p23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6" name="Google Shape;416;p23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7" name="Google Shape;417;p23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8" name="Google Shape;418;p23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9" name="Google Shape;419;p23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0" name="Google Shape;420;p23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421" name="Google Shape;421;p23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23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426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24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8" name="Google Shape;428;p24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9" name="Google Shape;429;p24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0" name="Google Shape;430;p24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1" name="Google Shape;431;p24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2" name="Google Shape;432;p24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433" name="Google Shape;433;p24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4" name="Google Shape;434;p24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5" name="Google Shape;435;p24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6" name="Google Shape;436;p24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7" name="Google Shape;437;p24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8" name="Google Shape;438;p24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9" name="Google Shape;439;p24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0" name="Google Shape;440;p24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1" name="Google Shape;441;p24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2" name="Google Shape;442;p24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3" name="Google Shape;443;p24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4" name="Google Shape;444;p24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5" name="Google Shape;445;p24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6" name="Google Shape;446;p24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7" name="Google Shape;447;p24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8" name="Google Shape;448;p24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9" name="Google Shape;449;p24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0" name="Google Shape;450;p24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1" name="Google Shape;451;p24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2" name="Google Shape;452;p24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453" name="Google Shape;453;p24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454" name="Google Shape;454;p24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455" name="Google Shape;455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26509" y="0"/>
            <a:ext cx="4342467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459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25"/>
          <p:cNvSpPr txBox="1"/>
          <p:nvPr>
            <p:ph type="ctrTitle"/>
          </p:nvPr>
        </p:nvSpPr>
        <p:spPr>
          <a:xfrm>
            <a:off x="1142400" y="571500"/>
            <a:ext cx="72789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Типичные сценарии проведения атак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461" name="Google Shape;461;p25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2" name="Google Shape;462;p25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3" name="Google Shape;463;p25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4" name="Google Shape;464;p25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5" name="Google Shape;465;p25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6" name="Google Shape;466;p25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467" name="Google Shape;467;p25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8" name="Google Shape;468;p25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9" name="Google Shape;469;p25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0" name="Google Shape;470;p25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1" name="Google Shape;471;p25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2" name="Google Shape;472;p25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3" name="Google Shape;473;p25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4" name="Google Shape;474;p25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5" name="Google Shape;475;p25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6" name="Google Shape;476;p25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7" name="Google Shape;477;p25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8" name="Google Shape;478;p25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9" name="Google Shape;479;p25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0" name="Google Shape;480;p25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1" name="Google Shape;481;p25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2" name="Google Shape;482;p25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3" name="Google Shape;483;p25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4" name="Google Shape;484;p25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5" name="Google Shape;485;p25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6" name="Google Shape;486;p25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487" name="Google Shape;487;p25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488" name="Google Shape;488;p25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492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p26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rgbClr val="2C2D30"/>
              </a:buClr>
              <a:buSzPts val="1800"/>
              <a:buAutoNum type="arabicPeriod"/>
            </a:pPr>
            <a:r>
              <a:rPr lang="ru">
                <a:solidFill>
                  <a:srgbClr val="2C2D30"/>
                </a:solidFill>
              </a:rPr>
              <a:t>Внешняя разведка.</a:t>
            </a:r>
            <a:endParaRPr>
              <a:solidFill>
                <a:srgbClr val="2C2D30"/>
              </a:solidFill>
            </a:endParaRPr>
          </a:p>
        </p:txBody>
      </p:sp>
      <p:sp>
        <p:nvSpPr>
          <p:cNvPr id="494" name="Google Shape;494;p26"/>
          <p:cNvSpPr txBox="1"/>
          <p:nvPr>
            <p:ph type="ctrTitle"/>
          </p:nvPr>
        </p:nvSpPr>
        <p:spPr>
          <a:xfrm>
            <a:off x="9969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Сценарий атаки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495" name="Google Shape;495;p26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6" name="Google Shape;496;p26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7" name="Google Shape;497;p26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8" name="Google Shape;498;p26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9" name="Google Shape;499;p26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0" name="Google Shape;500;p26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501" name="Google Shape;501;p26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2" name="Google Shape;502;p26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3" name="Google Shape;503;p26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4" name="Google Shape;504;p26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5" name="Google Shape;505;p26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6" name="Google Shape;506;p26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7" name="Google Shape;507;p26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8" name="Google Shape;508;p26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9" name="Google Shape;509;p26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0" name="Google Shape;510;p26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1" name="Google Shape;511;p26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2" name="Google Shape;512;p26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3" name="Google Shape;513;p26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4" name="Google Shape;514;p26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5" name="Google Shape;515;p26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6" name="Google Shape;516;p26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7" name="Google Shape;517;p26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8" name="Google Shape;518;p26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9" name="Google Shape;519;p26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0" name="Google Shape;520;p26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521" name="Google Shape;521;p26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522" name="Google Shape;522;p26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526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p27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AutoNum type="arabicPeriod"/>
            </a:pPr>
            <a:r>
              <a:rPr lang="ru">
                <a:solidFill>
                  <a:srgbClr val="2C2D30"/>
                </a:solidFill>
              </a:rPr>
              <a:t>Внешняя разведка.</a:t>
            </a:r>
            <a:endParaRPr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800"/>
              <a:buAutoNum type="arabicPeriod"/>
            </a:pPr>
            <a:r>
              <a:rPr lang="ru">
                <a:solidFill>
                  <a:srgbClr val="2C2D30"/>
                </a:solidFill>
              </a:rPr>
              <a:t>Внутренняя разведка.</a:t>
            </a:r>
            <a:endParaRPr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>
              <a:solidFill>
                <a:srgbClr val="2C2D30"/>
              </a:solidFill>
            </a:endParaRPr>
          </a:p>
        </p:txBody>
      </p:sp>
      <p:sp>
        <p:nvSpPr>
          <p:cNvPr id="528" name="Google Shape;528;p27"/>
          <p:cNvSpPr txBox="1"/>
          <p:nvPr>
            <p:ph type="ctrTitle"/>
          </p:nvPr>
        </p:nvSpPr>
        <p:spPr>
          <a:xfrm>
            <a:off x="9969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Сценарий атаки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529" name="Google Shape;529;p27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0" name="Google Shape;530;p27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1" name="Google Shape;531;p27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2" name="Google Shape;532;p27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3" name="Google Shape;533;p27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4" name="Google Shape;534;p27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535" name="Google Shape;535;p27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6" name="Google Shape;536;p27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7" name="Google Shape;537;p27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8" name="Google Shape;538;p27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9" name="Google Shape;539;p27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0" name="Google Shape;540;p27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1" name="Google Shape;541;p27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2" name="Google Shape;542;p27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3" name="Google Shape;543;p27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4" name="Google Shape;544;p27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5" name="Google Shape;545;p27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6" name="Google Shape;546;p27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7" name="Google Shape;547;p27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8" name="Google Shape;548;p27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9" name="Google Shape;549;p27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0" name="Google Shape;550;p27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1" name="Google Shape;551;p27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2" name="Google Shape;552;p27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3" name="Google Shape;553;p27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4" name="Google Shape;554;p27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555" name="Google Shape;555;p27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556" name="Google Shape;556;p27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560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Google Shape;561;p28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AutoNum type="arabicPeriod"/>
            </a:pPr>
            <a:r>
              <a:rPr lang="ru">
                <a:solidFill>
                  <a:srgbClr val="2C2D30"/>
                </a:solidFill>
              </a:rPr>
              <a:t>Внешняя разведка.</a:t>
            </a:r>
            <a:endParaRPr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800"/>
              <a:buAutoNum type="arabicPeriod"/>
            </a:pPr>
            <a:r>
              <a:rPr lang="ru">
                <a:solidFill>
                  <a:srgbClr val="2C2D30"/>
                </a:solidFill>
              </a:rPr>
              <a:t>Внутренняя разведка.</a:t>
            </a:r>
            <a:endParaRPr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800"/>
              <a:buAutoNum type="arabicPeriod"/>
            </a:pPr>
            <a:r>
              <a:rPr lang="ru">
                <a:solidFill>
                  <a:srgbClr val="2C2D30"/>
                </a:solidFill>
              </a:rPr>
              <a:t>Атака.</a:t>
            </a:r>
            <a:endParaRPr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>
              <a:solidFill>
                <a:srgbClr val="2C2D30"/>
              </a:solidFill>
            </a:endParaRPr>
          </a:p>
        </p:txBody>
      </p:sp>
      <p:sp>
        <p:nvSpPr>
          <p:cNvPr id="562" name="Google Shape;562;p28"/>
          <p:cNvSpPr txBox="1"/>
          <p:nvPr>
            <p:ph type="ctrTitle"/>
          </p:nvPr>
        </p:nvSpPr>
        <p:spPr>
          <a:xfrm>
            <a:off x="9969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Сценарий атаки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563" name="Google Shape;563;p28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4" name="Google Shape;564;p28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5" name="Google Shape;565;p28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6" name="Google Shape;566;p28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7" name="Google Shape;567;p28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8" name="Google Shape;568;p28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569" name="Google Shape;569;p28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0" name="Google Shape;570;p28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1" name="Google Shape;571;p28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2" name="Google Shape;572;p28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3" name="Google Shape;573;p28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4" name="Google Shape;574;p28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5" name="Google Shape;575;p28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6" name="Google Shape;576;p28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7" name="Google Shape;577;p28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8" name="Google Shape;578;p28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9" name="Google Shape;579;p28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0" name="Google Shape;580;p28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1" name="Google Shape;581;p28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2" name="Google Shape;582;p28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3" name="Google Shape;583;p28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4" name="Google Shape;584;p28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5" name="Google Shape;585;p28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6" name="Google Shape;586;p28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7" name="Google Shape;587;p28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8" name="Google Shape;588;p28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589" name="Google Shape;589;p28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590" name="Google Shape;590;p28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594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Google Shape;595;p29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AutoNum type="arabicPeriod"/>
            </a:pPr>
            <a:r>
              <a:rPr lang="ru">
                <a:solidFill>
                  <a:srgbClr val="2C2D30"/>
                </a:solidFill>
              </a:rPr>
              <a:t>Внешняя разведка.</a:t>
            </a:r>
            <a:endParaRPr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800"/>
              <a:buAutoNum type="arabicPeriod"/>
            </a:pPr>
            <a:r>
              <a:rPr lang="ru">
                <a:solidFill>
                  <a:srgbClr val="2C2D30"/>
                </a:solidFill>
              </a:rPr>
              <a:t>Внутренняя разведка.</a:t>
            </a:r>
            <a:endParaRPr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800"/>
              <a:buAutoNum type="arabicPeriod"/>
            </a:pPr>
            <a:r>
              <a:rPr lang="ru">
                <a:solidFill>
                  <a:srgbClr val="2C2D30"/>
                </a:solidFill>
              </a:rPr>
              <a:t>Атака.</a:t>
            </a:r>
            <a:endParaRPr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800"/>
              <a:buAutoNum type="arabicPeriod"/>
            </a:pPr>
            <a:r>
              <a:rPr lang="ru">
                <a:solidFill>
                  <a:srgbClr val="2C2D30"/>
                </a:solidFill>
              </a:rPr>
              <a:t>Сокрытие следов.</a:t>
            </a:r>
            <a:endParaRPr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>
              <a:solidFill>
                <a:srgbClr val="2C2D30"/>
              </a:solidFill>
            </a:endParaRPr>
          </a:p>
        </p:txBody>
      </p:sp>
      <p:sp>
        <p:nvSpPr>
          <p:cNvPr id="596" name="Google Shape;596;p29"/>
          <p:cNvSpPr txBox="1"/>
          <p:nvPr>
            <p:ph type="ctrTitle"/>
          </p:nvPr>
        </p:nvSpPr>
        <p:spPr>
          <a:xfrm>
            <a:off x="9969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Сценарий атаки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597" name="Google Shape;597;p29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8" name="Google Shape;598;p29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9" name="Google Shape;599;p29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0" name="Google Shape;600;p29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1" name="Google Shape;601;p29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2" name="Google Shape;602;p29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603" name="Google Shape;603;p29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4" name="Google Shape;604;p29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5" name="Google Shape;605;p29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6" name="Google Shape;606;p29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7" name="Google Shape;607;p29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8" name="Google Shape;608;p29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9" name="Google Shape;609;p29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0" name="Google Shape;610;p29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1" name="Google Shape;611;p29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2" name="Google Shape;612;p29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3" name="Google Shape;613;p29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4" name="Google Shape;614;p29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5" name="Google Shape;615;p29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6" name="Google Shape;616;p29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7" name="Google Shape;617;p29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8" name="Google Shape;618;p29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9" name="Google Shape;619;p29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0" name="Google Shape;620;p29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1" name="Google Shape;621;p29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2" name="Google Shape;622;p29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623" name="Google Shape;623;p29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624" name="Google Shape;624;p29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628" name="Shape 6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" name="Google Shape;629;p30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AutoNum type="arabicPeriod"/>
            </a:pPr>
            <a:r>
              <a:rPr lang="ru">
                <a:solidFill>
                  <a:srgbClr val="2C2D30"/>
                </a:solidFill>
              </a:rPr>
              <a:t>Внешняя разведка.</a:t>
            </a:r>
            <a:endParaRPr>
              <a:solidFill>
                <a:srgbClr val="2C2D3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AutoNum type="arabicPeriod"/>
            </a:pPr>
            <a:r>
              <a:rPr lang="ru">
                <a:solidFill>
                  <a:srgbClr val="2C2D30"/>
                </a:solidFill>
              </a:rPr>
              <a:t>Внутренняя разведка.</a:t>
            </a:r>
            <a:endParaRPr>
              <a:solidFill>
                <a:srgbClr val="2C2D3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AutoNum type="arabicPeriod"/>
            </a:pPr>
            <a:r>
              <a:rPr lang="ru">
                <a:solidFill>
                  <a:srgbClr val="2C2D30"/>
                </a:solidFill>
              </a:rPr>
              <a:t>Атака:</a:t>
            </a:r>
            <a:endParaRPr>
              <a:solidFill>
                <a:srgbClr val="2C2D30"/>
              </a:solidFill>
            </a:endParaRPr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○"/>
            </a:pPr>
            <a:r>
              <a:rPr lang="ru" sz="1600">
                <a:solidFill>
                  <a:srgbClr val="2C2D30"/>
                </a:solidFill>
              </a:rPr>
              <a:t>Оставить лазейку.</a:t>
            </a:r>
            <a:endParaRPr sz="1600">
              <a:solidFill>
                <a:srgbClr val="2C2D3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AutoNum type="arabicPeriod"/>
            </a:pPr>
            <a:r>
              <a:rPr lang="ru">
                <a:solidFill>
                  <a:srgbClr val="2C2D30"/>
                </a:solidFill>
              </a:rPr>
              <a:t>Сокрытие следов.</a:t>
            </a:r>
            <a:endParaRPr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>
              <a:solidFill>
                <a:srgbClr val="2C2D30"/>
              </a:solidFill>
            </a:endParaRPr>
          </a:p>
        </p:txBody>
      </p:sp>
      <p:sp>
        <p:nvSpPr>
          <p:cNvPr id="630" name="Google Shape;630;p30"/>
          <p:cNvSpPr txBox="1"/>
          <p:nvPr>
            <p:ph type="ctrTitle"/>
          </p:nvPr>
        </p:nvSpPr>
        <p:spPr>
          <a:xfrm>
            <a:off x="9969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Сценарий атаки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631" name="Google Shape;631;p30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2" name="Google Shape;632;p30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3" name="Google Shape;633;p30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4" name="Google Shape;634;p30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5" name="Google Shape;635;p30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6" name="Google Shape;636;p30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637" name="Google Shape;637;p30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8" name="Google Shape;638;p30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9" name="Google Shape;639;p30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0" name="Google Shape;640;p30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1" name="Google Shape;641;p30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2" name="Google Shape;642;p30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3" name="Google Shape;643;p30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4" name="Google Shape;644;p30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5" name="Google Shape;645;p30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6" name="Google Shape;646;p30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7" name="Google Shape;647;p30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8" name="Google Shape;648;p30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9" name="Google Shape;649;p30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0" name="Google Shape;650;p30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1" name="Google Shape;651;p30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2" name="Google Shape;652;p30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3" name="Google Shape;653;p30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4" name="Google Shape;654;p30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5" name="Google Shape;655;p30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6" name="Google Shape;656;p30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657" name="Google Shape;657;p30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658" name="Google Shape;658;p30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662" name="Shape 6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" name="Google Shape;663;p31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AutoNum type="arabicPeriod"/>
            </a:pPr>
            <a:r>
              <a:rPr lang="ru">
                <a:solidFill>
                  <a:srgbClr val="2C2D30"/>
                </a:solidFill>
              </a:rPr>
              <a:t>Внешняя разведка.</a:t>
            </a:r>
            <a:endParaRPr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AutoNum type="arabicPeriod"/>
            </a:pPr>
            <a:r>
              <a:rPr lang="ru">
                <a:solidFill>
                  <a:srgbClr val="2C2D30"/>
                </a:solidFill>
              </a:rPr>
              <a:t>Внутренняя разведка.</a:t>
            </a:r>
            <a:endParaRPr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AutoNum type="arabicPeriod"/>
            </a:pPr>
            <a:r>
              <a:rPr lang="ru">
                <a:solidFill>
                  <a:srgbClr val="2C2D30"/>
                </a:solidFill>
              </a:rPr>
              <a:t>Атака:</a:t>
            </a:r>
            <a:endParaRPr>
              <a:solidFill>
                <a:srgbClr val="2C2D30"/>
              </a:solidFill>
            </a:endParaRPr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lphaLcPeriod"/>
            </a:pPr>
            <a:r>
              <a:rPr lang="ru" sz="1600">
                <a:solidFill>
                  <a:srgbClr val="2C2D30"/>
                </a:solidFill>
              </a:rPr>
              <a:t>Оставить лазейку.</a:t>
            </a:r>
            <a:endParaRPr sz="1600"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AutoNum type="arabicPeriod"/>
            </a:pPr>
            <a:r>
              <a:rPr lang="ru">
                <a:solidFill>
                  <a:srgbClr val="2C2D30"/>
                </a:solidFill>
              </a:rPr>
              <a:t>Сокрытие следов</a:t>
            </a:r>
            <a:endParaRPr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AutoNum type="arabicPeriod"/>
            </a:pPr>
            <a:r>
              <a:rPr lang="ru">
                <a:solidFill>
                  <a:srgbClr val="2C2D30"/>
                </a:solidFill>
              </a:rPr>
              <a:t>$$$ PROFIT.</a:t>
            </a:r>
            <a:endParaRPr>
              <a:solidFill>
                <a:srgbClr val="2C2D30"/>
              </a:solidFill>
            </a:endParaRPr>
          </a:p>
        </p:txBody>
      </p:sp>
      <p:sp>
        <p:nvSpPr>
          <p:cNvPr id="664" name="Google Shape;664;p31"/>
          <p:cNvSpPr txBox="1"/>
          <p:nvPr>
            <p:ph type="ctrTitle"/>
          </p:nvPr>
        </p:nvSpPr>
        <p:spPr>
          <a:xfrm>
            <a:off x="9969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Сценарий атаки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665" name="Google Shape;665;p31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6" name="Google Shape;666;p31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7" name="Google Shape;667;p31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8" name="Google Shape;668;p31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9" name="Google Shape;669;p31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0" name="Google Shape;670;p31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671" name="Google Shape;671;p31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2" name="Google Shape;672;p31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3" name="Google Shape;673;p31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4" name="Google Shape;674;p31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5" name="Google Shape;675;p31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6" name="Google Shape;676;p31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7" name="Google Shape;677;p31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8" name="Google Shape;678;p31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9" name="Google Shape;679;p31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0" name="Google Shape;680;p31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1" name="Google Shape;681;p31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2" name="Google Shape;682;p31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3" name="Google Shape;683;p31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4" name="Google Shape;684;p31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5" name="Google Shape;685;p31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6" name="Google Shape;686;p31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7" name="Google Shape;687;p31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8" name="Google Shape;688;p31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9" name="Google Shape;689;p31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0" name="Google Shape;690;p31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691" name="Google Shape;691;p31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692" name="Google Shape;692;p31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План урока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89" name="Google Shape;89;p14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>
                <a:solidFill>
                  <a:srgbClr val="2C2D30"/>
                </a:solidFill>
              </a:rPr>
              <a:t>Классификация сетевых атак.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>
                <a:solidFill>
                  <a:srgbClr val="2C2D30"/>
                </a:solidFill>
              </a:rPr>
              <a:t>Типичные сценарии атак.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>
                <a:solidFill>
                  <a:srgbClr val="2C2D30"/>
                </a:solidFill>
              </a:rPr>
              <a:t>Введение в Kali Linux.</a:t>
            </a:r>
            <a:endParaRPr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>
                <a:solidFill>
                  <a:srgbClr val="2C2D30"/>
                </a:solidFill>
              </a:rPr>
              <a:t>Анализ сетевого трафика.</a:t>
            </a:r>
            <a:endParaRPr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800"/>
              <a:buAutoNum type="arabicPeriod"/>
            </a:pPr>
            <a:r>
              <a:rPr lang="ru">
                <a:solidFill>
                  <a:srgbClr val="2C2D30"/>
                </a:solidFill>
              </a:rPr>
              <a:t>Работа в Wireshark, tcpdump.</a:t>
            </a:r>
            <a:endParaRPr>
              <a:solidFill>
                <a:srgbClr val="2C2D3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C2D3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">
                <a:solidFill>
                  <a:srgbClr val="2C2D30"/>
                </a:solidFill>
              </a:rPr>
              <a:t>К концу урока научимся анализировать сетевой трафик.</a:t>
            </a:r>
            <a:endParaRPr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ru">
                <a:solidFill>
                  <a:srgbClr val="2C2D30"/>
                </a:solidFill>
              </a:rPr>
              <a:t> </a:t>
            </a:r>
            <a:endParaRPr sz="1600">
              <a:solidFill>
                <a:schemeClr val="dk2"/>
              </a:solidFill>
            </a:endParaRPr>
          </a:p>
        </p:txBody>
      </p:sp>
      <p:sp>
        <p:nvSpPr>
          <p:cNvPr id="90" name="Google Shape;90;p14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4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4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4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4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4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96" name="Google Shape;96;p14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4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4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4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4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4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4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4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4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4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4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4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4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4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4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4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4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4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4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4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16" name="Google Shape;116;p14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4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696" name="Shape 6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" name="Google Shape;697;p32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Анализ сетевого трафика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698" name="Google Shape;698;p32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9" name="Google Shape;699;p32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0" name="Google Shape;700;p32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1" name="Google Shape;701;p32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2" name="Google Shape;702;p32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3" name="Google Shape;703;p32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704" name="Google Shape;704;p32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5" name="Google Shape;705;p32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6" name="Google Shape;706;p32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7" name="Google Shape;707;p32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8" name="Google Shape;708;p32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9" name="Google Shape;709;p32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0" name="Google Shape;710;p32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1" name="Google Shape;711;p32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2" name="Google Shape;712;p32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3" name="Google Shape;713;p32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4" name="Google Shape;714;p32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5" name="Google Shape;715;p32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6" name="Google Shape;716;p32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7" name="Google Shape;717;p32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8" name="Google Shape;718;p32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9" name="Google Shape;719;p32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0" name="Google Shape;720;p32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1" name="Google Shape;721;p32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2" name="Google Shape;722;p32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3" name="Google Shape;723;p32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724" name="Google Shape;724;p32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725" name="Google Shape;725;p32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729" name="Shape 7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Google Shape;730;p33"/>
          <p:cNvSpPr txBox="1"/>
          <p:nvPr>
            <p:ph type="ctrTitle"/>
          </p:nvPr>
        </p:nvSpPr>
        <p:spPr>
          <a:xfrm>
            <a:off x="1142375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Анализ сетевого трафика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731" name="Google Shape;731;p33"/>
          <p:cNvSpPr txBox="1"/>
          <p:nvPr>
            <p:ph type="ctrTitle"/>
          </p:nvPr>
        </p:nvSpPr>
        <p:spPr>
          <a:xfrm>
            <a:off x="1142375" y="2286000"/>
            <a:ext cx="6854400" cy="28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Char char="●"/>
            </a:pPr>
            <a:r>
              <a:rPr lang="ru" sz="1800">
                <a:solidFill>
                  <a:srgbClr val="2C2D30"/>
                </a:solidFill>
              </a:rPr>
              <a:t>Сетевой анализатор трафика (сниффер)</a:t>
            </a:r>
            <a:endParaRPr sz="1800">
              <a:solidFill>
                <a:srgbClr val="2C2D30"/>
              </a:solidFill>
            </a:endParaRPr>
          </a:p>
          <a:p>
            <a:pPr indent="-317500" lvl="1" marL="9144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400"/>
              <a:buChar char="○"/>
            </a:pPr>
            <a:r>
              <a:rPr lang="ru" sz="1800">
                <a:solidFill>
                  <a:srgbClr val="2C2D30"/>
                </a:solidFill>
              </a:rPr>
              <a:t>от англ. sniff — нюхать.</a:t>
            </a:r>
            <a:endParaRPr sz="1800"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Char char="●"/>
            </a:pPr>
            <a:r>
              <a:rPr lang="ru" sz="1800">
                <a:solidFill>
                  <a:srgbClr val="2C2D30"/>
                </a:solidFill>
              </a:rPr>
              <a:t>Примеры:</a:t>
            </a:r>
            <a:endParaRPr sz="1800">
              <a:solidFill>
                <a:srgbClr val="2C2D30"/>
              </a:solidFill>
            </a:endParaRPr>
          </a:p>
          <a:p>
            <a:pPr indent="-342900" lvl="1" marL="9144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Char char="○"/>
            </a:pPr>
            <a:r>
              <a:rPr lang="ru" sz="1800">
                <a:solidFill>
                  <a:srgbClr val="2C2D30"/>
                </a:solidFill>
              </a:rPr>
              <a:t>wireshark;</a:t>
            </a:r>
            <a:endParaRPr sz="1800">
              <a:solidFill>
                <a:srgbClr val="2C2D30"/>
              </a:solidFill>
            </a:endParaRPr>
          </a:p>
          <a:p>
            <a:pPr indent="-342900" lvl="1" marL="9144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Char char="○"/>
            </a:pPr>
            <a:r>
              <a:rPr lang="ru" sz="1800">
                <a:solidFill>
                  <a:srgbClr val="2C2D30"/>
                </a:solidFill>
              </a:rPr>
              <a:t>tcpdump.</a:t>
            </a:r>
            <a:endParaRPr sz="18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2000">
              <a:solidFill>
                <a:srgbClr val="2C2D30"/>
              </a:solidFill>
            </a:endParaRPr>
          </a:p>
        </p:txBody>
      </p:sp>
      <p:sp>
        <p:nvSpPr>
          <p:cNvPr id="732" name="Google Shape;732;p33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3" name="Google Shape;733;p33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4" name="Google Shape;734;p33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5" name="Google Shape;735;p33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6" name="Google Shape;736;p33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7" name="Google Shape;737;p33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738" name="Google Shape;738;p33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9" name="Google Shape;739;p33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0" name="Google Shape;740;p33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1" name="Google Shape;741;p33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2" name="Google Shape;742;p33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3" name="Google Shape;743;p33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4" name="Google Shape;744;p33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5" name="Google Shape;745;p33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6" name="Google Shape;746;p33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7" name="Google Shape;747;p33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8" name="Google Shape;748;p33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9" name="Google Shape;749;p33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0" name="Google Shape;750;p33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1" name="Google Shape;751;p33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2" name="Google Shape;752;p33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3" name="Google Shape;753;p33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4" name="Google Shape;754;p33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5" name="Google Shape;755;p33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6" name="Google Shape;756;p33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7" name="Google Shape;757;p33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758" name="Google Shape;758;p33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759" name="Google Shape;759;p33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763" name="Shape 7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" name="Google Shape;764;p34"/>
          <p:cNvSpPr txBox="1"/>
          <p:nvPr>
            <p:ph type="ctrTitle"/>
          </p:nvPr>
        </p:nvSpPr>
        <p:spPr>
          <a:xfrm>
            <a:off x="1142375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Трафик перехватывае</a:t>
            </a:r>
            <a:r>
              <a:rPr lang="ru" sz="3200">
                <a:solidFill>
                  <a:srgbClr val="4C5D6E"/>
                </a:solidFill>
              </a:rPr>
              <a:t>тся</a:t>
            </a:r>
            <a:r>
              <a:rPr lang="ru" sz="3200">
                <a:solidFill>
                  <a:srgbClr val="4C5D6E"/>
                </a:solidFill>
              </a:rPr>
              <a:t>: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765" name="Google Shape;765;p34"/>
          <p:cNvSpPr txBox="1"/>
          <p:nvPr>
            <p:ph type="ctrTitle"/>
          </p:nvPr>
        </p:nvSpPr>
        <p:spPr>
          <a:xfrm>
            <a:off x="1142375" y="2286000"/>
            <a:ext cx="7364400" cy="28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Char char="●"/>
            </a:pPr>
            <a:r>
              <a:rPr lang="ru" sz="1800">
                <a:solidFill>
                  <a:srgbClr val="2C2D30"/>
                </a:solidFill>
              </a:rPr>
              <a:t>прослушиванием сетевого интерфейса;</a:t>
            </a:r>
            <a:endParaRPr sz="1800"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Char char="●"/>
            </a:pPr>
            <a:r>
              <a:rPr lang="ru" sz="1800">
                <a:solidFill>
                  <a:srgbClr val="2C2D30"/>
                </a:solidFill>
              </a:rPr>
              <a:t>сниффером в разрыве канала</a:t>
            </a:r>
            <a:endParaRPr sz="1800"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Char char="●"/>
            </a:pPr>
            <a:r>
              <a:rPr lang="ru" sz="1800">
                <a:solidFill>
                  <a:srgbClr val="2C2D30"/>
                </a:solidFill>
              </a:rPr>
              <a:t>ответвлением трафика и направлением его копии на сниффер;</a:t>
            </a:r>
            <a:endParaRPr sz="1800"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Char char="●"/>
            </a:pPr>
            <a:r>
              <a:rPr lang="ru" sz="1800">
                <a:solidFill>
                  <a:srgbClr val="2C2D30"/>
                </a:solidFill>
              </a:rPr>
              <a:t>атакой на канальном или сетевом уровне.</a:t>
            </a:r>
            <a:endParaRPr sz="2000">
              <a:solidFill>
                <a:srgbClr val="2C2D30"/>
              </a:solidFill>
            </a:endParaRPr>
          </a:p>
        </p:txBody>
      </p:sp>
      <p:sp>
        <p:nvSpPr>
          <p:cNvPr id="766" name="Google Shape;766;p34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7" name="Google Shape;767;p34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8" name="Google Shape;768;p34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9" name="Google Shape;769;p34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0" name="Google Shape;770;p34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1" name="Google Shape;771;p34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772" name="Google Shape;772;p34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3" name="Google Shape;773;p34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4" name="Google Shape;774;p34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5" name="Google Shape;775;p34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6" name="Google Shape;776;p34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7" name="Google Shape;777;p34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8" name="Google Shape;778;p34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9" name="Google Shape;779;p34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0" name="Google Shape;780;p34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1" name="Google Shape;781;p34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2" name="Google Shape;782;p34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3" name="Google Shape;783;p34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4" name="Google Shape;784;p34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5" name="Google Shape;785;p34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6" name="Google Shape;786;p34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7" name="Google Shape;787;p34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8" name="Google Shape;788;p34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9" name="Google Shape;789;p34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0" name="Google Shape;790;p34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1" name="Google Shape;791;p34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792" name="Google Shape;792;p34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793" name="Google Shape;793;p34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797" name="Shape 7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" name="Google Shape;798;p35"/>
          <p:cNvSpPr txBox="1"/>
          <p:nvPr>
            <p:ph type="ctrTitle"/>
          </p:nvPr>
        </p:nvSpPr>
        <p:spPr>
          <a:xfrm>
            <a:off x="1142375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Схема анализа сетевого трафика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799" name="Google Shape;799;p35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0" name="Google Shape;800;p35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1" name="Google Shape;801;p35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2" name="Google Shape;802;p35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3" name="Google Shape;803;p35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4" name="Google Shape;804;p35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805" name="Google Shape;805;p35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6" name="Google Shape;806;p35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7" name="Google Shape;807;p35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8" name="Google Shape;808;p35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9" name="Google Shape;809;p35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0" name="Google Shape;810;p35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1" name="Google Shape;811;p35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2" name="Google Shape;812;p35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3" name="Google Shape;813;p35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4" name="Google Shape;814;p35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5" name="Google Shape;815;p35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6" name="Google Shape;816;p35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7" name="Google Shape;817;p35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8" name="Google Shape;818;p35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9" name="Google Shape;819;p35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0" name="Google Shape;820;p35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1" name="Google Shape;821;p35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2" name="Google Shape;822;p35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3" name="Google Shape;823;p35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4" name="Google Shape;824;p35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825" name="Google Shape;825;p35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826" name="Google Shape;826;p35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27" name="Google Shape;827;p3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68623" y="1632500"/>
            <a:ext cx="5054067" cy="3124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831" name="Shape 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" name="Google Shape;832;p36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Инструменты, которые понадобятся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833" name="Google Shape;833;p36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4" name="Google Shape;834;p36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5" name="Google Shape;835;p36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6" name="Google Shape;836;p36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7" name="Google Shape;837;p36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8" name="Google Shape;838;p36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839" name="Google Shape;839;p36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0" name="Google Shape;840;p36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1" name="Google Shape;841;p36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2" name="Google Shape;842;p36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3" name="Google Shape;843;p36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4" name="Google Shape;844;p36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5" name="Google Shape;845;p36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6" name="Google Shape;846;p36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7" name="Google Shape;847;p36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8" name="Google Shape;848;p36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9" name="Google Shape;849;p36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0" name="Google Shape;850;p36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1" name="Google Shape;851;p36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2" name="Google Shape;852;p36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3" name="Google Shape;853;p36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4" name="Google Shape;854;p36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5" name="Google Shape;855;p36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6" name="Google Shape;856;p36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7" name="Google Shape;857;p36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8" name="Google Shape;858;p36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859" name="Google Shape;859;p36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860" name="Google Shape;860;p36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864" name="Shape 8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" name="Google Shape;865;p37"/>
          <p:cNvSpPr txBox="1"/>
          <p:nvPr>
            <p:ph type="ctrTitle"/>
          </p:nvPr>
        </p:nvSpPr>
        <p:spPr>
          <a:xfrm>
            <a:off x="1142400" y="57145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Инструменты 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866" name="Google Shape;866;p37"/>
          <p:cNvSpPr txBox="1"/>
          <p:nvPr>
            <p:ph type="ctrTitle"/>
          </p:nvPr>
        </p:nvSpPr>
        <p:spPr>
          <a:xfrm>
            <a:off x="1142375" y="2286000"/>
            <a:ext cx="6854400" cy="28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Char char="●"/>
            </a:pPr>
            <a:r>
              <a:rPr lang="ru" sz="1800">
                <a:solidFill>
                  <a:srgbClr val="2C2D30"/>
                </a:solidFill>
              </a:rPr>
              <a:t>Kali Linux:</a:t>
            </a:r>
            <a:endParaRPr sz="1800">
              <a:solidFill>
                <a:srgbClr val="2C2D30"/>
              </a:solidFill>
            </a:endParaRPr>
          </a:p>
          <a:p>
            <a:pPr indent="-317500" lvl="1" marL="9144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400"/>
              <a:buChar char="○"/>
            </a:pPr>
            <a:r>
              <a:rPr lang="ru" sz="1800">
                <a:solidFill>
                  <a:srgbClr val="2C2D30"/>
                </a:solidFill>
              </a:rPr>
              <a:t>Wireshark;</a:t>
            </a:r>
            <a:endParaRPr sz="1800">
              <a:solidFill>
                <a:srgbClr val="2C2D30"/>
              </a:solidFill>
            </a:endParaRPr>
          </a:p>
          <a:p>
            <a:pPr indent="-342900" lvl="1" marL="9144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Char char="○"/>
            </a:pPr>
            <a:r>
              <a:rPr lang="ru" sz="1800">
                <a:solidFill>
                  <a:srgbClr val="2C2D30"/>
                </a:solidFill>
              </a:rPr>
              <a:t>tcpdump.</a:t>
            </a:r>
            <a:endParaRPr sz="18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2000">
              <a:solidFill>
                <a:srgbClr val="2C2D30"/>
              </a:solidFill>
            </a:endParaRPr>
          </a:p>
        </p:txBody>
      </p:sp>
      <p:sp>
        <p:nvSpPr>
          <p:cNvPr id="867" name="Google Shape;867;p37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8" name="Google Shape;868;p37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9" name="Google Shape;869;p37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0" name="Google Shape;870;p37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1" name="Google Shape;871;p37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2" name="Google Shape;872;p37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873" name="Google Shape;873;p37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4" name="Google Shape;874;p37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5" name="Google Shape;875;p37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6" name="Google Shape;876;p37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7" name="Google Shape;877;p37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8" name="Google Shape;878;p37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9" name="Google Shape;879;p37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0" name="Google Shape;880;p37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1" name="Google Shape;881;p37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2" name="Google Shape;882;p37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3" name="Google Shape;883;p37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4" name="Google Shape;884;p37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5" name="Google Shape;885;p37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6" name="Google Shape;886;p37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7" name="Google Shape;887;p37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8" name="Google Shape;888;p37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9" name="Google Shape;889;p37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0" name="Google Shape;890;p37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1" name="Google Shape;891;p37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2" name="Google Shape;892;p37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893" name="Google Shape;893;p37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894" name="Google Shape;894;p37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898" name="Shape 8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" name="Google Shape;899;p38"/>
          <p:cNvSpPr txBox="1"/>
          <p:nvPr>
            <p:ph type="ctrTitle"/>
          </p:nvPr>
        </p:nvSpPr>
        <p:spPr>
          <a:xfrm>
            <a:off x="1142400" y="571500"/>
            <a:ext cx="72789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Практика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900" name="Google Shape;900;p38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1" name="Google Shape;901;p38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2" name="Google Shape;902;p38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3" name="Google Shape;903;p38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4" name="Google Shape;904;p38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5" name="Google Shape;905;p38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906" name="Google Shape;906;p38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7" name="Google Shape;907;p38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8" name="Google Shape;908;p38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9" name="Google Shape;909;p38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0" name="Google Shape;910;p38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1" name="Google Shape;911;p38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2" name="Google Shape;912;p38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3" name="Google Shape;913;p38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4" name="Google Shape;914;p38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5" name="Google Shape;915;p38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6" name="Google Shape;916;p38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7" name="Google Shape;917;p38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8" name="Google Shape;918;p38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9" name="Google Shape;919;p38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0" name="Google Shape;920;p38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1" name="Google Shape;921;p38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2" name="Google Shape;922;p38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3" name="Google Shape;923;p38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4" name="Google Shape;924;p38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5" name="Google Shape;925;p38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926" name="Google Shape;926;p38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927" name="Google Shape;927;p38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931" name="Shape 9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" name="Google Shape;932;p39"/>
          <p:cNvSpPr txBox="1"/>
          <p:nvPr>
            <p:ph type="ctrTitle"/>
          </p:nvPr>
        </p:nvSpPr>
        <p:spPr>
          <a:xfrm>
            <a:off x="1142400" y="57145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Полезные ссылки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933" name="Google Shape;933;p39"/>
          <p:cNvSpPr txBox="1"/>
          <p:nvPr>
            <p:ph type="ctrTitle"/>
          </p:nvPr>
        </p:nvSpPr>
        <p:spPr>
          <a:xfrm>
            <a:off x="1142375" y="2286000"/>
            <a:ext cx="6854400" cy="28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Char char="●"/>
            </a:pPr>
            <a:r>
              <a:rPr lang="ru" sz="1800" u="sng">
                <a:solidFill>
                  <a:schemeClr val="hlink"/>
                </a:solidFill>
                <a:hlinkClick r:id="rId3"/>
              </a:rPr>
              <a:t>https://www.wireshark.org/docs/wsug_html/</a:t>
            </a:r>
            <a:r>
              <a:rPr lang="ru" sz="1800">
                <a:solidFill>
                  <a:srgbClr val="2C2D30"/>
                </a:solidFill>
              </a:rPr>
              <a:t>.</a:t>
            </a:r>
            <a:endParaRPr sz="1800"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Char char="●"/>
            </a:pPr>
            <a:r>
              <a:rPr lang="ru" sz="1800" u="sng">
                <a:solidFill>
                  <a:schemeClr val="hlink"/>
                </a:solidFill>
                <a:hlinkClick r:id="rId4"/>
              </a:rPr>
              <a:t>http://www.tcpdump.org/</a:t>
            </a:r>
            <a:r>
              <a:rPr lang="ru" sz="1800">
                <a:solidFill>
                  <a:srgbClr val="2C2D30"/>
                </a:solidFill>
              </a:rPr>
              <a:t>.</a:t>
            </a:r>
            <a:endParaRPr sz="1800"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Char char="●"/>
            </a:pPr>
            <a:r>
              <a:rPr lang="ru" sz="1800" u="sng">
                <a:solidFill>
                  <a:schemeClr val="hlink"/>
                </a:solidFill>
                <a:hlinkClick r:id="rId5"/>
              </a:rPr>
              <a:t>http://bit.ly/1DOvIkD</a:t>
            </a:r>
            <a:r>
              <a:rPr lang="ru" sz="1800">
                <a:solidFill>
                  <a:srgbClr val="2C2D30"/>
                </a:solidFill>
              </a:rPr>
              <a:t>.</a:t>
            </a:r>
            <a:endParaRPr sz="1800"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Char char="●"/>
            </a:pPr>
            <a:r>
              <a:rPr lang="ru" sz="1800" u="sng">
                <a:solidFill>
                  <a:schemeClr val="hlink"/>
                </a:solidFill>
                <a:hlinkClick r:id="rId6"/>
              </a:rPr>
              <a:t>http://rfuk.ru/head_28.html</a:t>
            </a:r>
            <a:r>
              <a:rPr lang="ru" sz="1800">
                <a:solidFill>
                  <a:srgbClr val="2C2D30"/>
                </a:solidFill>
              </a:rPr>
              <a:t>.</a:t>
            </a:r>
            <a:endParaRPr sz="18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2000">
              <a:solidFill>
                <a:srgbClr val="2C2D30"/>
              </a:solidFill>
            </a:endParaRPr>
          </a:p>
        </p:txBody>
      </p:sp>
      <p:sp>
        <p:nvSpPr>
          <p:cNvPr id="934" name="Google Shape;934;p39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5" name="Google Shape;935;p39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6" name="Google Shape;936;p39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7" name="Google Shape;937;p39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8" name="Google Shape;938;p39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9" name="Google Shape;939;p39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940" name="Google Shape;940;p39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1" name="Google Shape;941;p39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2" name="Google Shape;942;p39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3" name="Google Shape;943;p39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4" name="Google Shape;944;p39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5" name="Google Shape;945;p39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6" name="Google Shape;946;p39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7" name="Google Shape;947;p39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8" name="Google Shape;948;p39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9" name="Google Shape;949;p39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0" name="Google Shape;950;p39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1" name="Google Shape;951;p39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2" name="Google Shape;952;p39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3" name="Google Shape;953;p39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4" name="Google Shape;954;p39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5" name="Google Shape;955;p39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6" name="Google Shape;956;p39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7" name="Google Shape;957;p39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8" name="Google Shape;958;p39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9" name="Google Shape;959;p39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960" name="Google Shape;960;p39"/>
          <p:cNvPicPr preferRelativeResize="0"/>
          <p:nvPr/>
        </p:nvPicPr>
        <p:blipFill rotWithShape="1">
          <a:blip r:embed="rId7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961" name="Google Shape;961;p39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965" name="Shape 9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40"/>
          <p:cNvSpPr txBox="1"/>
          <p:nvPr>
            <p:ph type="ctrTitle"/>
          </p:nvPr>
        </p:nvSpPr>
        <p:spPr>
          <a:xfrm>
            <a:off x="1142400" y="57145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Практическое задание</a:t>
            </a:r>
            <a:r>
              <a:rPr lang="ru" sz="3200">
                <a:solidFill>
                  <a:srgbClr val="4C5D6E"/>
                </a:solidFill>
              </a:rPr>
              <a:t> 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967" name="Google Shape;967;p40"/>
          <p:cNvSpPr txBox="1"/>
          <p:nvPr>
            <p:ph type="ctrTitle"/>
          </p:nvPr>
        </p:nvSpPr>
        <p:spPr>
          <a:xfrm>
            <a:off x="1142375" y="1785950"/>
            <a:ext cx="7329300" cy="251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rtl="0" algn="just"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>
                <a:solidFill>
                  <a:srgbClr val="2C2D30"/>
                </a:solidFill>
              </a:rPr>
              <a:t>Ознакомиться с кодировкой </a:t>
            </a:r>
            <a:r>
              <a:rPr b="1" lang="ru">
                <a:solidFill>
                  <a:srgbClr val="2C2D30"/>
                </a:solidFill>
              </a:rPr>
              <a:t>base64</a:t>
            </a:r>
            <a:r>
              <a:rPr lang="ru">
                <a:solidFill>
                  <a:srgbClr val="2C2D30"/>
                </a:solidFill>
              </a:rPr>
              <a:t>.</a:t>
            </a:r>
            <a:endParaRPr>
              <a:solidFill>
                <a:srgbClr val="2C2D30"/>
              </a:solidFill>
            </a:endParaRPr>
          </a:p>
          <a:p>
            <a:pPr indent="-330200" lvl="0" marL="457200" rtl="0" algn="just">
              <a:spcBef>
                <a:spcPts val="6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>
                <a:solidFill>
                  <a:srgbClr val="2C2D30"/>
                </a:solidFill>
              </a:rPr>
              <a:t>Провести аудит сетевого трафика:</a:t>
            </a:r>
            <a:endParaRPr>
              <a:solidFill>
                <a:srgbClr val="2C2D30"/>
              </a:solidFill>
            </a:endParaRPr>
          </a:p>
          <a:p>
            <a:pPr indent="-330200" lvl="1" marL="914400" rtl="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○"/>
            </a:pPr>
            <a:r>
              <a:rPr lang="ru" sz="1600">
                <a:solidFill>
                  <a:srgbClr val="2C2D30"/>
                </a:solidFill>
              </a:rPr>
              <a:t>Скачать дамп </a:t>
            </a:r>
            <a:r>
              <a:rPr b="1" lang="ru" sz="1600">
                <a:solidFill>
                  <a:srgbClr val="2C2D30"/>
                </a:solidFill>
              </a:rPr>
              <a:t>.pcap</a:t>
            </a:r>
            <a:r>
              <a:rPr lang="ru" sz="1600">
                <a:solidFill>
                  <a:srgbClr val="2C2D30"/>
                </a:solidFill>
              </a:rPr>
              <a:t>, приложенный к уроку;</a:t>
            </a:r>
            <a:endParaRPr sz="1600">
              <a:solidFill>
                <a:srgbClr val="2C2D30"/>
              </a:solidFill>
            </a:endParaRPr>
          </a:p>
          <a:p>
            <a:pPr indent="-330200" lvl="1" marL="914400" rtl="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○"/>
            </a:pPr>
            <a:r>
              <a:rPr lang="ru" sz="1600">
                <a:solidFill>
                  <a:srgbClr val="2C2D30"/>
                </a:solidFill>
              </a:rPr>
              <a:t>Проанализировать трафик, найти секретное послание;	</a:t>
            </a:r>
            <a:endParaRPr sz="1600">
              <a:solidFill>
                <a:srgbClr val="2C2D30"/>
              </a:solidFill>
            </a:endParaRPr>
          </a:p>
          <a:p>
            <a:pPr indent="-330200" lvl="1" marL="914400" rtl="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○"/>
            </a:pPr>
            <a:r>
              <a:rPr lang="ru" sz="1600">
                <a:solidFill>
                  <a:srgbClr val="2C2D30"/>
                </a:solidFill>
              </a:rPr>
              <a:t>Отчет приложить к домашнему заданию*.</a:t>
            </a:r>
            <a:endParaRPr sz="1600">
              <a:solidFill>
                <a:srgbClr val="2C2D30"/>
              </a:solidFill>
            </a:endParaRPr>
          </a:p>
          <a:p>
            <a:pPr indent="0" lvl="0" marL="0" rtl="0" algn="just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i="1" lang="ru">
                <a:solidFill>
                  <a:srgbClr val="2C2D30"/>
                </a:solidFill>
              </a:rPr>
              <a:t>* Задание сложное, совместная работа не возбраняется.</a:t>
            </a:r>
            <a:endParaRPr i="1">
              <a:solidFill>
                <a:srgbClr val="2C2D30"/>
              </a:solidFill>
            </a:endParaRPr>
          </a:p>
          <a:p>
            <a:pPr indent="-330200" lvl="0" marL="457200" rtl="0" algn="just">
              <a:spcBef>
                <a:spcPts val="600"/>
              </a:spcBef>
              <a:spcAft>
                <a:spcPts val="600"/>
              </a:spcAft>
              <a:buClr>
                <a:srgbClr val="2C2D30"/>
              </a:buClr>
              <a:buSzPts val="1600"/>
              <a:buChar char="●"/>
            </a:pPr>
            <a:r>
              <a:rPr lang="ru">
                <a:solidFill>
                  <a:srgbClr val="2C2D30"/>
                </a:solidFill>
              </a:rPr>
              <a:t>Ознакомиться со статьями 28, 272, 273, 274 Уголовного кодекса.</a:t>
            </a:r>
            <a:endParaRPr sz="2000">
              <a:solidFill>
                <a:srgbClr val="2C2D30"/>
              </a:solidFill>
            </a:endParaRPr>
          </a:p>
        </p:txBody>
      </p:sp>
      <p:sp>
        <p:nvSpPr>
          <p:cNvPr id="968" name="Google Shape;968;p40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9" name="Google Shape;969;p40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0" name="Google Shape;970;p40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1" name="Google Shape;971;p40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2" name="Google Shape;972;p40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3" name="Google Shape;973;p40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974" name="Google Shape;974;p40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5" name="Google Shape;975;p40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6" name="Google Shape;976;p40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7" name="Google Shape;977;p40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8" name="Google Shape;978;p40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9" name="Google Shape;979;p40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0" name="Google Shape;980;p40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1" name="Google Shape;981;p40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2" name="Google Shape;982;p40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3" name="Google Shape;983;p40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4" name="Google Shape;984;p40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5" name="Google Shape;985;p40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6" name="Google Shape;986;p40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7" name="Google Shape;987;p40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8" name="Google Shape;988;p40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9" name="Google Shape;989;p40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0" name="Google Shape;990;p40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1" name="Google Shape;991;p40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2" name="Google Shape;992;p40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3" name="Google Shape;993;p40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994" name="Google Shape;994;p40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995" name="Google Shape;995;p40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999" name="Shape 9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" name="Google Shape;1000;p41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Вопросы участников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001" name="Google Shape;1001;p41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2" name="Google Shape;1002;p41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3" name="Google Shape;1003;p41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4" name="Google Shape;1004;p41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5" name="Google Shape;1005;p41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6" name="Google Shape;1006;p41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007" name="Google Shape;1007;p41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8" name="Google Shape;1008;p41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9" name="Google Shape;1009;p41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0" name="Google Shape;1010;p41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1" name="Google Shape;1011;p41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2" name="Google Shape;1012;p41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3" name="Google Shape;1013;p41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4" name="Google Shape;1014;p41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5" name="Google Shape;1015;p41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6" name="Google Shape;1016;p41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7" name="Google Shape;1017;p41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8" name="Google Shape;1018;p41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9" name="Google Shape;1019;p41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0" name="Google Shape;1020;p41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1" name="Google Shape;1021;p41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2" name="Google Shape;1022;p41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3" name="Google Shape;1023;p41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4" name="Google Shape;1024;p41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5" name="Google Shape;1025;p41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6" name="Google Shape;1026;p41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027" name="Google Shape;1027;p41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8" name="Google Shape;1028;p41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5"/>
          <p:cNvSpPr txBox="1"/>
          <p:nvPr>
            <p:ph type="ctrTitle"/>
          </p:nvPr>
        </p:nvSpPr>
        <p:spPr>
          <a:xfrm>
            <a:off x="1142400" y="571500"/>
            <a:ext cx="72789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Классификация сетевых атак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23" name="Google Shape;123;p15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5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5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5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5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5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29" name="Google Shape;129;p15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5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15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15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5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5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5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5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5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5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5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5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5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5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5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5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5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5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5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5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49" name="Google Shape;149;p15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15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6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ru">
                <a:solidFill>
                  <a:srgbClr val="2C2D30"/>
                </a:solidFill>
              </a:rPr>
              <a:t>В зависимости от объекта:</a:t>
            </a:r>
            <a:endParaRPr i="1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>
                <a:solidFill>
                  <a:srgbClr val="2C2D30"/>
                </a:solidFill>
              </a:rPr>
              <a:t>а</a:t>
            </a:r>
            <a:r>
              <a:rPr lang="ru">
                <a:solidFill>
                  <a:srgbClr val="2C2D30"/>
                </a:solidFill>
              </a:rPr>
              <a:t>така на инфраструктуру;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2C2D30"/>
              </a:buClr>
              <a:buSzPts val="1600"/>
              <a:buChar char="●"/>
            </a:pPr>
            <a:r>
              <a:rPr lang="ru">
                <a:solidFill>
                  <a:srgbClr val="2C2D30"/>
                </a:solidFill>
              </a:rPr>
              <a:t>а</a:t>
            </a:r>
            <a:r>
              <a:rPr lang="ru">
                <a:solidFill>
                  <a:srgbClr val="2C2D30"/>
                </a:solidFill>
              </a:rPr>
              <a:t>така на телекоммуникационные службы.</a:t>
            </a:r>
            <a:endParaRPr sz="1600">
              <a:solidFill>
                <a:schemeClr val="dk2"/>
              </a:solidFill>
            </a:endParaRPr>
          </a:p>
        </p:txBody>
      </p:sp>
      <p:sp>
        <p:nvSpPr>
          <p:cNvPr id="156" name="Google Shape;156;p16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Классификация сетевых атак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57" name="Google Shape;157;p16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6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6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6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6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6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63" name="Google Shape;163;p16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6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6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6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6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6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6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6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6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6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6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16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6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6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6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6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6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6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6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16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83" name="Google Shape;183;p16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16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7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ru">
                <a:solidFill>
                  <a:srgbClr val="2C2D30"/>
                </a:solidFill>
              </a:rPr>
              <a:t>По характеру воздействия</a:t>
            </a:r>
            <a:r>
              <a:rPr i="1" lang="ru">
                <a:solidFill>
                  <a:srgbClr val="2C2D30"/>
                </a:solidFill>
              </a:rPr>
              <a:t>:</a:t>
            </a:r>
            <a:endParaRPr i="1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>
                <a:solidFill>
                  <a:srgbClr val="2C2D30"/>
                </a:solidFill>
              </a:rPr>
              <a:t>пассивное;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2C2D30"/>
              </a:buClr>
              <a:buSzPts val="1600"/>
              <a:buChar char="●"/>
            </a:pPr>
            <a:r>
              <a:rPr lang="ru">
                <a:solidFill>
                  <a:srgbClr val="2C2D30"/>
                </a:solidFill>
              </a:rPr>
              <a:t>активное.</a:t>
            </a:r>
            <a:endParaRPr sz="1600">
              <a:solidFill>
                <a:schemeClr val="dk2"/>
              </a:solidFill>
            </a:endParaRPr>
          </a:p>
        </p:txBody>
      </p:sp>
      <p:sp>
        <p:nvSpPr>
          <p:cNvPr id="190" name="Google Shape;190;p17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Классификация сетевых атак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91" name="Google Shape;191;p17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7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7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17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17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17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97" name="Google Shape;197;p17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7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17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17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17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17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17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17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17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17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17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17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17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17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17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17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17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17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17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17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17" name="Google Shape;217;p17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18" name="Google Shape;218;p17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8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ru">
                <a:solidFill>
                  <a:srgbClr val="2C2D30"/>
                </a:solidFill>
              </a:rPr>
              <a:t>П</a:t>
            </a:r>
            <a:r>
              <a:rPr i="1" lang="ru">
                <a:solidFill>
                  <a:srgbClr val="2C2D30"/>
                </a:solidFill>
              </a:rPr>
              <a:t>о цели воздействия:</a:t>
            </a:r>
            <a:endParaRPr i="1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2C2D30"/>
              </a:buClr>
              <a:buSzPts val="1600"/>
              <a:buChar char="●"/>
            </a:pPr>
            <a:r>
              <a:rPr lang="ru">
                <a:solidFill>
                  <a:srgbClr val="2C2D30"/>
                </a:solidFill>
              </a:rPr>
              <a:t>Три</a:t>
            </a:r>
            <a:r>
              <a:rPr lang="ru">
                <a:solidFill>
                  <a:srgbClr val="2C2D30"/>
                </a:solidFill>
              </a:rPr>
              <a:t> цели. Знаете, какие?</a:t>
            </a:r>
            <a:endParaRPr sz="1600">
              <a:solidFill>
                <a:schemeClr val="dk2"/>
              </a:solidFill>
            </a:endParaRPr>
          </a:p>
        </p:txBody>
      </p:sp>
      <p:sp>
        <p:nvSpPr>
          <p:cNvPr id="224" name="Google Shape;224;p18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Классификация сетевых атак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225" name="Google Shape;225;p18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18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18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18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18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18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231" name="Google Shape;231;p18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18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18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18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18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18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18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18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18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18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18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18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18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18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18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18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18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18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18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18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51" name="Google Shape;251;p18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52" name="Google Shape;252;p18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9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ru">
                <a:solidFill>
                  <a:srgbClr val="2C2D30"/>
                </a:solidFill>
              </a:rPr>
              <a:t>П</a:t>
            </a:r>
            <a:r>
              <a:rPr i="1" lang="ru">
                <a:solidFill>
                  <a:srgbClr val="2C2D30"/>
                </a:solidFill>
              </a:rPr>
              <a:t>о цели воздействия:</a:t>
            </a:r>
            <a:endParaRPr i="1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>
                <a:solidFill>
                  <a:srgbClr val="2C2D30"/>
                </a:solidFill>
              </a:rPr>
              <a:t>конфиденциальность;</a:t>
            </a:r>
            <a:endParaRPr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>
                <a:solidFill>
                  <a:srgbClr val="2C2D30"/>
                </a:solidFill>
              </a:rPr>
              <a:t>целостность:</a:t>
            </a:r>
            <a:endParaRPr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2C2D30"/>
              </a:buClr>
              <a:buSzPts val="1800"/>
              <a:buChar char="●"/>
            </a:pPr>
            <a:r>
              <a:rPr lang="ru">
                <a:solidFill>
                  <a:srgbClr val="2C2D30"/>
                </a:solidFill>
              </a:rPr>
              <a:t>работоспособность.</a:t>
            </a:r>
            <a:endParaRPr>
              <a:solidFill>
                <a:srgbClr val="2C2D30"/>
              </a:solidFill>
            </a:endParaRPr>
          </a:p>
        </p:txBody>
      </p:sp>
      <p:sp>
        <p:nvSpPr>
          <p:cNvPr id="258" name="Google Shape;258;p19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Классификация сетевых атак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259" name="Google Shape;259;p19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0" name="Google Shape;260;p19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p19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19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19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19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265" name="Google Shape;265;p19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" name="Google Shape;266;p19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19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19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19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19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19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19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19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19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19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19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19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19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19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p19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19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19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19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4" name="Google Shape;284;p19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85" name="Google Shape;285;p19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86" name="Google Shape;286;p19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20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ru">
                <a:solidFill>
                  <a:srgbClr val="2C2D30"/>
                </a:solidFill>
              </a:rPr>
              <a:t>По условию начала</a:t>
            </a:r>
            <a:r>
              <a:rPr i="1" lang="ru">
                <a:solidFill>
                  <a:srgbClr val="2C2D30"/>
                </a:solidFill>
              </a:rPr>
              <a:t>:</a:t>
            </a:r>
            <a:endParaRPr i="1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>
                <a:solidFill>
                  <a:srgbClr val="2C2D30"/>
                </a:solidFill>
              </a:rPr>
              <a:t>атака после запроса от атакуемого объекта;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>
                <a:solidFill>
                  <a:srgbClr val="2C2D30"/>
                </a:solidFill>
              </a:rPr>
              <a:t>атака после наступления ожидаемого события на атакуемом объекте;</a:t>
            </a:r>
            <a:endParaRPr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2C2D30"/>
              </a:buClr>
              <a:buSzPts val="1800"/>
              <a:buChar char="●"/>
            </a:pPr>
            <a:r>
              <a:rPr lang="ru">
                <a:solidFill>
                  <a:srgbClr val="2C2D30"/>
                </a:solidFill>
              </a:rPr>
              <a:t>безусловная атака;</a:t>
            </a:r>
            <a:endParaRPr>
              <a:solidFill>
                <a:srgbClr val="2C2D30"/>
              </a:solidFill>
            </a:endParaRPr>
          </a:p>
        </p:txBody>
      </p:sp>
      <p:sp>
        <p:nvSpPr>
          <p:cNvPr id="292" name="Google Shape;292;p20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Классификация сетевых атак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293" name="Google Shape;293;p20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20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20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20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7" name="Google Shape;297;p20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20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299" name="Google Shape;299;p20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" name="Google Shape;300;p20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" name="Google Shape;301;p20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" name="Google Shape;302;p20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20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p20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20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6" name="Google Shape;306;p20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20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20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20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20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20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20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" name="Google Shape;313;p20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p20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p20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" name="Google Shape;316;p20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7" name="Google Shape;317;p20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p20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319" name="Google Shape;319;p20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320" name="Google Shape;320;p20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21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ru">
                <a:solidFill>
                  <a:srgbClr val="2C2D30"/>
                </a:solidFill>
              </a:rPr>
              <a:t>По наличию обратной связи:</a:t>
            </a:r>
            <a:endParaRPr i="1"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800"/>
              <a:buChar char="●"/>
            </a:pPr>
            <a:r>
              <a:rPr lang="ru">
                <a:solidFill>
                  <a:srgbClr val="2C2D30"/>
                </a:solidFill>
              </a:rPr>
              <a:t>с обратной связью;</a:t>
            </a:r>
            <a:endParaRPr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2C2D30"/>
              </a:buClr>
              <a:buSzPts val="1800"/>
              <a:buChar char="●"/>
            </a:pPr>
            <a:r>
              <a:rPr lang="ru">
                <a:solidFill>
                  <a:srgbClr val="2C2D30"/>
                </a:solidFill>
              </a:rPr>
              <a:t>однонаправленная атака.</a:t>
            </a:r>
            <a:endParaRPr>
              <a:solidFill>
                <a:srgbClr val="2C2D30"/>
              </a:solidFill>
            </a:endParaRPr>
          </a:p>
        </p:txBody>
      </p:sp>
      <p:sp>
        <p:nvSpPr>
          <p:cNvPr id="326" name="Google Shape;326;p21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Классификация сетевых атак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327" name="Google Shape;327;p21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8" name="Google Shape;328;p21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21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21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1" name="Google Shape;331;p21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2" name="Google Shape;332;p21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333" name="Google Shape;333;p21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4" name="Google Shape;334;p21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5" name="Google Shape;335;p21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" name="Google Shape;336;p21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" name="Google Shape;337;p21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" name="Google Shape;338;p21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21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21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Google Shape;341;p21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" name="Google Shape;342;p21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Google Shape;343;p21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4" name="Google Shape;344;p21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" name="Google Shape;345;p21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6" name="Google Shape;346;p21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7" name="Google Shape;347;p21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8" name="Google Shape;348;p21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9" name="Google Shape;349;p21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0" name="Google Shape;350;p21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1" name="Google Shape;351;p21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2" name="Google Shape;352;p21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353" name="Google Shape;353;p21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354" name="Google Shape;354;p21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