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 showSpecialPlsOnTitleSld="0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5" Type="http://schemas.openxmlformats.org/officeDocument/2006/relationships/slide" Target="slides/slide2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ff3214be3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ff3214be3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g36fd22e814_1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5" name="Google Shape;355;g36fd22e814_1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87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g36fd22e814_1_1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9" name="Google Shape;389;g36fd22e814_1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g36fd22e814_1_1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3" name="Google Shape;423;g36fd22e814_1_1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54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g36a65ce15a_0_1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6" name="Google Shape;456;g36a65ce15a_0_1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88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g36fd22e814_1_1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0" name="Google Shape;490;g36fd22e814_1_1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22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Google Shape;523;g36fd22e814_1_2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4" name="Google Shape;524;g36fd22e814_1_2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6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Google Shape;557;g36fd22e814_1_2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8" name="Google Shape;558;g36fd22e814_1_2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0" name="Shape 5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" name="Google Shape;591;g36fd22e814_1_3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2" name="Google Shape;592;g36fd22e814_1_3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4" name="Shape 6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" name="Google Shape;625;g36fd22e814_1_3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6" name="Google Shape;626;g36fd22e814_1_3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8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" name="Google Shape;659;g36a65ce15a_0_7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0" name="Google Shape;660;g36a65ce15a_0_7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e1f529b0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e1f529b0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3" name="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Google Shape;694;g36a65ce15a_0_7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5" name="Google Shape;695;g36a65ce15a_0_7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7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Google Shape;728;g1e1ae65ba3_1_7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9" name="Google Shape;729;g1e1ae65ba3_1_7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e1ae65ba3_1_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1e1ae65ba3_1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36a65ce15a_0_2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36a65ce15a_0_2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36a65ce15a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36a65ce15a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36fd22e814_1_3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36fd22e814_1_3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36fd22e814_1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Google Shape;254;g36fd22e814_1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36a65ce15a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g36a65ce15a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g36fd22e814_1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1" name="Google Shape;321;g36fd22e814_1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AutoNum type="arabicPeriod"/>
              <a:defRPr sz="1600"/>
            </a:lvl1pPr>
            <a:lvl2pPr lvl="1" algn="ctr"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AutoNum type="alphaLcPeriod"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romanLcPeriod"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arabicPeriod"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alphaLcPeriod"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romanLcPeriod"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arabicPeriod"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alphaLcPeriod"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romanLcPeriod"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p14:dur="400">
        <p:fade thruBlk="1"/>
      </p:transition>
    </mc:Choice>
    <mc:Fallback>
      <p:transition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jpg"/><Relationship Id="rId4" Type="http://schemas.openxmlformats.org/officeDocument/2006/relationships/image" Target="../media/image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.png"/></Relationships>
</file>

<file path=ppt/slides/_rels/slide19.xml.rels><?xml version="1.0" encoding="UTF-8" standalone="yes"?><Relationships xmlns="http://schemas.openxmlformats.org/package/2006/relationships"><Relationship Id="rId11" Type="http://schemas.openxmlformats.org/officeDocument/2006/relationships/hyperlink" Target="https://zmap.io/" TargetMode="External"/><Relationship Id="rId10" Type="http://schemas.openxmlformats.org/officeDocument/2006/relationships/hyperlink" Target="http://www.shodanhq.com/" TargetMode="External"/><Relationship Id="rId13" Type="http://schemas.openxmlformats.org/officeDocument/2006/relationships/hyperlink" Target="https://events.yandex.ru/lib/talks/2334/" TargetMode="External"/><Relationship Id="rId12" Type="http://schemas.openxmlformats.org/officeDocument/2006/relationships/hyperlink" Target="https://ru.wikipedia.org/wiki/Heartbleed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.png"/><Relationship Id="rId4" Type="http://schemas.openxmlformats.org/officeDocument/2006/relationships/hyperlink" Target="http://nmap.org/" TargetMode="External"/><Relationship Id="rId9" Type="http://schemas.openxmlformats.org/officeDocument/2006/relationships/hyperlink" Target="http://www.shodan.io" TargetMode="External"/><Relationship Id="rId14" Type="http://schemas.openxmlformats.org/officeDocument/2006/relationships/hyperlink" Target="https://events.yandex.ru/lib/talks/5531/" TargetMode="External"/><Relationship Id="rId5" Type="http://schemas.openxmlformats.org/officeDocument/2006/relationships/hyperlink" Target="http://nmap.org/" TargetMode="External"/><Relationship Id="rId6" Type="http://schemas.openxmlformats.org/officeDocument/2006/relationships/hyperlink" Target="http://nmap.org/book/idlescan.html" TargetMode="External"/><Relationship Id="rId7" Type="http://schemas.openxmlformats.org/officeDocument/2006/relationships/hyperlink" Target="http://nmap.org/nsedoc/index.html" TargetMode="External"/><Relationship Id="rId8" Type="http://schemas.openxmlformats.org/officeDocument/2006/relationships/hyperlink" Target="http://www.shodanhq.com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jpg"/><Relationship Id="rId4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E9EDF4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429300" y="1714500"/>
            <a:ext cx="5138700" cy="171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4000">
                <a:solidFill>
                  <a:srgbClr val="4C5D6E"/>
                </a:solidFill>
              </a:rPr>
              <a:t>Пассивные сетевые атаки</a:t>
            </a:r>
            <a:endParaRPr sz="4000">
              <a:solidFill>
                <a:srgbClr val="4C5D6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3"/>
          <p:cNvSpPr txBox="1"/>
          <p:nvPr>
            <p:ph type="ctrTitle"/>
          </p:nvPr>
        </p:nvSpPr>
        <p:spPr>
          <a:xfrm>
            <a:off x="3429325" y="3428950"/>
            <a:ext cx="45675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>
                <a:solidFill>
                  <a:srgbClr val="BDC2CA"/>
                </a:solidFill>
              </a:rPr>
              <a:t>Пассивные сетевые атаки. Сканирование портов. Определение ОС и ПО на удаленном хосте.</a:t>
            </a:r>
            <a:endParaRPr>
              <a:solidFill>
                <a:srgbClr val="BDC2CA"/>
              </a:solidFill>
            </a:endParaRPr>
          </a:p>
        </p:txBody>
      </p:sp>
      <p:sp>
        <p:nvSpPr>
          <p:cNvPr id="56" name="Google Shape;56;p13"/>
          <p:cNvSpPr txBox="1"/>
          <p:nvPr>
            <p:ph type="ctrTitle"/>
          </p:nvPr>
        </p:nvSpPr>
        <p:spPr>
          <a:xfrm>
            <a:off x="3429300" y="571450"/>
            <a:ext cx="45675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BDC2CA"/>
                </a:solidFill>
              </a:rPr>
              <a:t>Сетевая безопасность</a:t>
            </a:r>
            <a:endParaRPr sz="1600">
              <a:solidFill>
                <a:srgbClr val="BDC2CA"/>
              </a:solidFill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3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3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3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63" name="Google Shape;63;p13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3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3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3"/>
          <p:cNvSpPr/>
          <p:nvPr/>
        </p:nvSpPr>
        <p:spPr>
          <a:xfrm>
            <a:off x="2399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3"/>
          <p:cNvSpPr/>
          <p:nvPr/>
        </p:nvSpPr>
        <p:spPr>
          <a:xfrm>
            <a:off x="573599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3"/>
          <p:cNvSpPr/>
          <p:nvPr/>
        </p:nvSpPr>
        <p:spPr>
          <a:xfrm>
            <a:off x="11447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3"/>
          <p:cNvSpPr/>
          <p:nvPr/>
        </p:nvSpPr>
        <p:spPr>
          <a:xfrm>
            <a:off x="17159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3"/>
          <p:cNvSpPr/>
          <p:nvPr/>
        </p:nvSpPr>
        <p:spPr>
          <a:xfrm>
            <a:off x="22871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3"/>
          <p:cNvSpPr/>
          <p:nvPr/>
        </p:nvSpPr>
        <p:spPr>
          <a:xfrm>
            <a:off x="28583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3"/>
          <p:cNvSpPr/>
          <p:nvPr/>
        </p:nvSpPr>
        <p:spPr>
          <a:xfrm>
            <a:off x="34295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3"/>
          <p:cNvSpPr/>
          <p:nvPr/>
        </p:nvSpPr>
        <p:spPr>
          <a:xfrm>
            <a:off x="40007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3"/>
          <p:cNvSpPr/>
          <p:nvPr/>
        </p:nvSpPr>
        <p:spPr>
          <a:xfrm>
            <a:off x="45719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3"/>
          <p:cNvSpPr/>
          <p:nvPr/>
        </p:nvSpPr>
        <p:spPr>
          <a:xfrm>
            <a:off x="51431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3"/>
          <p:cNvSpPr/>
          <p:nvPr/>
        </p:nvSpPr>
        <p:spPr>
          <a:xfrm>
            <a:off x="57143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3"/>
          <p:cNvSpPr/>
          <p:nvPr/>
        </p:nvSpPr>
        <p:spPr>
          <a:xfrm>
            <a:off x="62855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3"/>
          <p:cNvSpPr/>
          <p:nvPr/>
        </p:nvSpPr>
        <p:spPr>
          <a:xfrm>
            <a:off x="6856798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3"/>
          <p:cNvSpPr/>
          <p:nvPr/>
        </p:nvSpPr>
        <p:spPr>
          <a:xfrm>
            <a:off x="7427998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3"/>
          <p:cNvSpPr/>
          <p:nvPr/>
        </p:nvSpPr>
        <p:spPr>
          <a:xfrm>
            <a:off x="7999198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3"/>
          <p:cNvSpPr/>
          <p:nvPr/>
        </p:nvSpPr>
        <p:spPr>
          <a:xfrm>
            <a:off x="8570398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3"/>
          <p:cNvSpPr txBox="1"/>
          <p:nvPr>
            <p:ph type="ctrTitle"/>
          </p:nvPr>
        </p:nvSpPr>
        <p:spPr>
          <a:xfrm>
            <a:off x="3427200" y="1143000"/>
            <a:ext cx="45675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b="1" lang="ru" sz="2000">
                <a:solidFill>
                  <a:srgbClr val="4C5D6E"/>
                </a:solidFill>
              </a:rPr>
              <a:t>Урок 2</a:t>
            </a:r>
            <a:endParaRPr b="1" sz="2000">
              <a:solidFill>
                <a:srgbClr val="4C5D6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3" name="Google Shape;83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7475" y="810100"/>
            <a:ext cx="2876550" cy="2876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22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>
                <a:solidFill>
                  <a:srgbClr val="2C2D30"/>
                </a:solidFill>
              </a:rPr>
              <a:t>Скрытая атака по FTP (FTP Bounce Attack);</a:t>
            </a:r>
            <a:endParaRPr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>
                <a:solidFill>
                  <a:srgbClr val="2C2D30"/>
                </a:solidFill>
              </a:rPr>
              <a:t>Dumb host scan;</a:t>
            </a:r>
            <a:endParaRPr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>
                <a:solidFill>
                  <a:srgbClr val="2C2D30"/>
                </a:solidFill>
              </a:rPr>
              <a:t>Сканирование через proxy-сервер.</a:t>
            </a:r>
            <a:endParaRPr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>
              <a:solidFill>
                <a:srgbClr val="2C2D30"/>
              </a:solidFill>
            </a:endParaRPr>
          </a:p>
        </p:txBody>
      </p:sp>
      <p:sp>
        <p:nvSpPr>
          <p:cNvPr id="358" name="Google Shape;358;p22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Методы «невидимого» удаленного сканирования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359" name="Google Shape;359;p22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0" name="Google Shape;360;p22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1" name="Google Shape;361;p22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2" name="Google Shape;362;p22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3" name="Google Shape;363;p22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4" name="Google Shape;364;p22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365" name="Google Shape;365;p22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6" name="Google Shape;366;p22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7" name="Google Shape;367;p22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8" name="Google Shape;368;p22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9" name="Google Shape;369;p22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0" name="Google Shape;370;p22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1" name="Google Shape;371;p22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2" name="Google Shape;372;p22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3" name="Google Shape;373;p22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4" name="Google Shape;374;p22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5" name="Google Shape;375;p22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6" name="Google Shape;376;p22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7" name="Google Shape;377;p22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8" name="Google Shape;378;p22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9" name="Google Shape;379;p22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0" name="Google Shape;380;p22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1" name="Google Shape;381;p22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2" name="Google Shape;382;p22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3" name="Google Shape;383;p22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4" name="Google Shape;384;p22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385" name="Google Shape;385;p22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386" name="Google Shape;386;p22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23"/>
          <p:cNvSpPr txBox="1"/>
          <p:nvPr>
            <p:ph type="ctrTitle"/>
          </p:nvPr>
        </p:nvSpPr>
        <p:spPr>
          <a:xfrm>
            <a:off x="152300" y="640450"/>
            <a:ext cx="375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Dumb host scan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392" name="Google Shape;392;p23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3" name="Google Shape;393;p23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4" name="Google Shape;394;p23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5" name="Google Shape;395;p23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6" name="Google Shape;396;p23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7" name="Google Shape;397;p23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398" name="Google Shape;398;p23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9" name="Google Shape;399;p23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0" name="Google Shape;400;p23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1" name="Google Shape;401;p23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2" name="Google Shape;402;p23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3" name="Google Shape;403;p23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4" name="Google Shape;404;p23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5" name="Google Shape;405;p23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6" name="Google Shape;406;p23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7" name="Google Shape;407;p23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8" name="Google Shape;408;p23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9" name="Google Shape;409;p23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0" name="Google Shape;410;p23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1" name="Google Shape;411;p23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2" name="Google Shape;412;p23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3" name="Google Shape;413;p23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4" name="Google Shape;414;p23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5" name="Google Shape;415;p23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6" name="Google Shape;416;p23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7" name="Google Shape;417;p23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418" name="Google Shape;418;p23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419" name="Google Shape;419;p23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420" name="Google Shape;420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04701" y="371327"/>
            <a:ext cx="4990825" cy="45178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424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p24"/>
          <p:cNvSpPr txBox="1"/>
          <p:nvPr>
            <p:ph type="ctrTitle"/>
          </p:nvPr>
        </p:nvSpPr>
        <p:spPr>
          <a:xfrm>
            <a:off x="847500" y="571500"/>
            <a:ext cx="7573800" cy="4000500"/>
          </a:xfrm>
          <a:prstGeom prst="rect">
            <a:avLst/>
          </a:prstGeom>
          <a:noFill/>
          <a:ln>
            <a:noFill/>
          </a:ln>
          <a:effectLst>
            <a:outerShdw rotWithShape="0" algn="bl" dist="47625">
              <a:srgbClr val="000000">
                <a:alpha val="50000"/>
              </a:srgbClr>
            </a:outerShdw>
            <a:reflection blurRad="0" dir="5400000" dist="771525" endA="0" fadeDir="5400012" kx="0" rotWithShape="0" algn="bl" stPos="0" sy="-100000" ky="0"/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4800">
                <a:solidFill>
                  <a:srgbClr val="FFFFFF"/>
                </a:solidFill>
              </a:rPr>
              <a:t>Методы удаленного определения версии ОС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426" name="Google Shape;426;p24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7" name="Google Shape;427;p24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8" name="Google Shape;428;p24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9" name="Google Shape;429;p24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0" name="Google Shape;430;p24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1" name="Google Shape;431;p24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432" name="Google Shape;432;p24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3" name="Google Shape;433;p24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4" name="Google Shape;434;p24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5" name="Google Shape;435;p24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6" name="Google Shape;436;p24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7" name="Google Shape;437;p24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8" name="Google Shape;438;p24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9" name="Google Shape;439;p24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0" name="Google Shape;440;p24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1" name="Google Shape;441;p24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2" name="Google Shape;442;p24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3" name="Google Shape;443;p24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4" name="Google Shape;444;p24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5" name="Google Shape;445;p24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6" name="Google Shape;446;p24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7" name="Google Shape;447;p24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8" name="Google Shape;448;p24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9" name="Google Shape;449;p24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0" name="Google Shape;450;p24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1" name="Google Shape;451;p24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452" name="Google Shape;452;p24"/>
          <p:cNvPicPr preferRelativeResize="0"/>
          <p:nvPr/>
        </p:nvPicPr>
        <p:blipFill rotWithShape="1">
          <a:blip r:embed="rId4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453" name="Google Shape;453;p24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457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p25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ru">
                <a:solidFill>
                  <a:srgbClr val="2C2D30"/>
                </a:solidFill>
              </a:rPr>
              <a:t>Классические методы определения операционной  системы удаленного хоста:</a:t>
            </a:r>
            <a:endParaRPr i="1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i="1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i="1" lang="ru">
                <a:solidFill>
                  <a:srgbClr val="2C2D30"/>
                </a:solidFill>
              </a:rPr>
              <a:t>telnet;</a:t>
            </a:r>
            <a:endParaRPr i="1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i="1" lang="ru">
                <a:solidFill>
                  <a:srgbClr val="2C2D30"/>
                </a:solidFill>
              </a:rPr>
              <a:t>команды конечного протокола;</a:t>
            </a:r>
            <a:endParaRPr i="1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2C2D30"/>
              </a:buClr>
              <a:buSzPts val="1600"/>
              <a:buChar char="●"/>
            </a:pPr>
            <a:r>
              <a:rPr i="1" lang="ru">
                <a:solidFill>
                  <a:srgbClr val="2C2D30"/>
                </a:solidFill>
              </a:rPr>
              <a:t>заголовки.</a:t>
            </a:r>
            <a:endParaRPr i="1">
              <a:solidFill>
                <a:srgbClr val="2C2D30"/>
              </a:solidFill>
            </a:endParaRPr>
          </a:p>
        </p:txBody>
      </p:sp>
      <p:sp>
        <p:nvSpPr>
          <p:cNvPr id="459" name="Google Shape;459;p25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Методы удаленного определения версии ОС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460" name="Google Shape;460;p25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1" name="Google Shape;461;p25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2" name="Google Shape;462;p25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3" name="Google Shape;463;p25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4" name="Google Shape;464;p25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5" name="Google Shape;465;p25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466" name="Google Shape;466;p25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7" name="Google Shape;467;p25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8" name="Google Shape;468;p25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9" name="Google Shape;469;p25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0" name="Google Shape;470;p25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1" name="Google Shape;471;p25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2" name="Google Shape;472;p25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3" name="Google Shape;473;p25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4" name="Google Shape;474;p25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5" name="Google Shape;475;p25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6" name="Google Shape;476;p25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7" name="Google Shape;477;p25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8" name="Google Shape;478;p25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9" name="Google Shape;479;p25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0" name="Google Shape;480;p25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1" name="Google Shape;481;p25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2" name="Google Shape;482;p25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3" name="Google Shape;483;p25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4" name="Google Shape;484;p25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5" name="Google Shape;485;p25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486" name="Google Shape;486;p25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487" name="Google Shape;487;p25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p26"/>
          <p:cNvSpPr txBox="1"/>
          <p:nvPr>
            <p:ph type="ctrTitle"/>
          </p:nvPr>
        </p:nvSpPr>
        <p:spPr>
          <a:xfrm>
            <a:off x="1142375" y="171450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i="1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i="1" lang="ru">
                <a:solidFill>
                  <a:srgbClr val="2C2D30"/>
                </a:solidFill>
              </a:rPr>
              <a:t>Метод опроса стека TCP/IP удаленного хоста:</a:t>
            </a:r>
            <a:endParaRPr i="1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i="1" lang="ru">
                <a:solidFill>
                  <a:srgbClr val="2C2D30"/>
                </a:solidFill>
              </a:rPr>
              <a:t>FIN-исследование;</a:t>
            </a:r>
            <a:endParaRPr i="1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i="1" lang="ru">
                <a:solidFill>
                  <a:srgbClr val="2C2D30"/>
                </a:solidFill>
              </a:rPr>
              <a:t>Исследование BOGUS-флагом;</a:t>
            </a:r>
            <a:endParaRPr i="1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i="1" lang="ru">
                <a:solidFill>
                  <a:srgbClr val="2C2D30"/>
                </a:solidFill>
              </a:rPr>
              <a:t>Определение закона изменения ISN;</a:t>
            </a:r>
            <a:endParaRPr i="1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i="1" lang="ru">
                <a:solidFill>
                  <a:srgbClr val="2C2D30"/>
                </a:solidFill>
              </a:rPr>
              <a:t>Исследование поля Window TCP-пакета;</a:t>
            </a:r>
            <a:endParaRPr i="1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i="1" lang="ru">
                <a:solidFill>
                  <a:srgbClr val="2C2D30"/>
                </a:solidFill>
              </a:rPr>
              <a:t>Исследование поля ACK в TCP-пакете.</a:t>
            </a:r>
            <a:endParaRPr i="1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i="1">
              <a:solidFill>
                <a:srgbClr val="2C2D30"/>
              </a:solidFill>
            </a:endParaRPr>
          </a:p>
        </p:txBody>
      </p:sp>
      <p:sp>
        <p:nvSpPr>
          <p:cNvPr id="493" name="Google Shape;493;p26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Методы удаленного определения версии ОС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494" name="Google Shape;494;p26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5" name="Google Shape;495;p26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6" name="Google Shape;496;p26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7" name="Google Shape;497;p26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8" name="Google Shape;498;p26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9" name="Google Shape;499;p26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500" name="Google Shape;500;p26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1" name="Google Shape;501;p26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2" name="Google Shape;502;p26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3" name="Google Shape;503;p26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4" name="Google Shape;504;p26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5" name="Google Shape;505;p26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6" name="Google Shape;506;p26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7" name="Google Shape;507;p26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8" name="Google Shape;508;p26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9" name="Google Shape;509;p26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0" name="Google Shape;510;p26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1" name="Google Shape;511;p26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2" name="Google Shape;512;p26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3" name="Google Shape;513;p26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4" name="Google Shape;514;p26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5" name="Google Shape;515;p26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6" name="Google Shape;516;p26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7" name="Google Shape;517;p26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8" name="Google Shape;518;p26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9" name="Google Shape;519;p26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520" name="Google Shape;520;p26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521" name="Google Shape;521;p26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525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Google Shape;526;p27"/>
          <p:cNvSpPr txBox="1"/>
          <p:nvPr>
            <p:ph type="ctrTitle"/>
          </p:nvPr>
        </p:nvSpPr>
        <p:spPr>
          <a:xfrm>
            <a:off x="1142375" y="1983325"/>
            <a:ext cx="6854400" cy="258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>
              <a:solidFill>
                <a:srgbClr val="2C2D3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1" lang="ru">
                <a:solidFill>
                  <a:srgbClr val="2C2D30"/>
                </a:solidFill>
              </a:rPr>
              <a:t>Метод опроса стека TCP/IP удаленного хоста:</a:t>
            </a:r>
            <a:endParaRPr i="1">
              <a:solidFill>
                <a:srgbClr val="2C2D30"/>
              </a:solidFill>
            </a:endParaRPr>
          </a:p>
          <a:p>
            <a:pPr indent="-330200" lvl="0" marL="457200" rtl="0" algn="l"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i="1" lang="ru">
                <a:solidFill>
                  <a:srgbClr val="2C2D30"/>
                </a:solidFill>
              </a:rPr>
              <a:t>Исследование скорости генерирования ICMP-сообщений;</a:t>
            </a:r>
            <a:endParaRPr i="1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i="1" lang="ru">
                <a:solidFill>
                  <a:srgbClr val="2C2D30"/>
                </a:solidFill>
              </a:rPr>
              <a:t>Исследование формата ICMP-сообщений;</a:t>
            </a:r>
            <a:endParaRPr i="1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i="1" lang="ru">
                <a:solidFill>
                  <a:srgbClr val="2C2D30"/>
                </a:solidFill>
              </a:rPr>
              <a:t>Исследование поля Type Of Service в заголовке ICMP-сообщения.</a:t>
            </a:r>
            <a:endParaRPr i="1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i="1">
              <a:solidFill>
                <a:srgbClr val="2C2D30"/>
              </a:solidFill>
            </a:endParaRPr>
          </a:p>
        </p:txBody>
      </p:sp>
      <p:sp>
        <p:nvSpPr>
          <p:cNvPr id="527" name="Google Shape;527;p27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Методы удаленного определения версии ОС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528" name="Google Shape;528;p27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9" name="Google Shape;529;p27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0" name="Google Shape;530;p27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1" name="Google Shape;531;p27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2" name="Google Shape;532;p27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3" name="Google Shape;533;p27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534" name="Google Shape;534;p27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5" name="Google Shape;535;p27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6" name="Google Shape;536;p27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7" name="Google Shape;537;p27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8" name="Google Shape;538;p27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9" name="Google Shape;539;p27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0" name="Google Shape;540;p27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1" name="Google Shape;541;p27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2" name="Google Shape;542;p27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3" name="Google Shape;543;p27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4" name="Google Shape;544;p27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5" name="Google Shape;545;p27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6" name="Google Shape;546;p27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7" name="Google Shape;547;p27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8" name="Google Shape;548;p27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9" name="Google Shape;549;p27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0" name="Google Shape;550;p27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1" name="Google Shape;551;p27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2" name="Google Shape;552;p27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3" name="Google Shape;553;p27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554" name="Google Shape;554;p27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555" name="Google Shape;555;p27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559" name="Shape 5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" name="Google Shape;560;p28"/>
          <p:cNvSpPr txBox="1"/>
          <p:nvPr>
            <p:ph type="ctrTitle"/>
          </p:nvPr>
        </p:nvSpPr>
        <p:spPr>
          <a:xfrm>
            <a:off x="1142375" y="1983325"/>
            <a:ext cx="6854400" cy="258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>
              <a:solidFill>
                <a:srgbClr val="2C2D3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1" lang="ru">
                <a:solidFill>
                  <a:srgbClr val="2C2D30"/>
                </a:solidFill>
              </a:rPr>
              <a:t>Метод опроса стека TCP/IP удаленного хоста:</a:t>
            </a:r>
            <a:endParaRPr i="1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i="1" lang="ru">
                <a:solidFill>
                  <a:srgbClr val="2C2D30"/>
                </a:solidFill>
              </a:rPr>
              <a:t>Исследование поля Options заголовка TCP-пакета;</a:t>
            </a:r>
            <a:endParaRPr i="1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i="1" lang="ru">
                <a:solidFill>
                  <a:srgbClr val="2C2D30"/>
                </a:solidFill>
              </a:rPr>
              <a:t>Исследование «борьбы с затоплением» SYN-пакетами;</a:t>
            </a:r>
            <a:endParaRPr i="1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i="1" lang="ru">
                <a:solidFill>
                  <a:srgbClr val="2C2D30"/>
                </a:solidFill>
              </a:rPr>
              <a:t>Опознавание удаленной операционной системы по нулевому порту.</a:t>
            </a:r>
            <a:endParaRPr i="1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i="1">
              <a:solidFill>
                <a:srgbClr val="2C2D30"/>
              </a:solidFill>
            </a:endParaRPr>
          </a:p>
        </p:txBody>
      </p:sp>
      <p:sp>
        <p:nvSpPr>
          <p:cNvPr id="561" name="Google Shape;561;p28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Методы удаленного определения версии ОС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562" name="Google Shape;562;p28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3" name="Google Shape;563;p28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4" name="Google Shape;564;p28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5" name="Google Shape;565;p28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6" name="Google Shape;566;p28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7" name="Google Shape;567;p28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568" name="Google Shape;568;p28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9" name="Google Shape;569;p28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0" name="Google Shape;570;p28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1" name="Google Shape;571;p28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2" name="Google Shape;572;p28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3" name="Google Shape;573;p28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4" name="Google Shape;574;p28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5" name="Google Shape;575;p28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6" name="Google Shape;576;p28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7" name="Google Shape;577;p28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8" name="Google Shape;578;p28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9" name="Google Shape;579;p28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0" name="Google Shape;580;p28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1" name="Google Shape;581;p28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2" name="Google Shape;582;p28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3" name="Google Shape;583;p28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4" name="Google Shape;584;p28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5" name="Google Shape;585;p28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6" name="Google Shape;586;p28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7" name="Google Shape;587;p28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588" name="Google Shape;588;p28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589" name="Google Shape;589;p28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accent3"/>
        </a:solidFill>
      </p:bgPr>
    </p:bg>
    <p:spTree>
      <p:nvGrpSpPr>
        <p:cNvPr id="593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Google Shape;594;p29"/>
          <p:cNvSpPr txBox="1"/>
          <p:nvPr>
            <p:ph type="ctrTitle"/>
          </p:nvPr>
        </p:nvSpPr>
        <p:spPr>
          <a:xfrm>
            <a:off x="4481750" y="1235725"/>
            <a:ext cx="4088700" cy="342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FFFFFF"/>
                </a:solidFill>
              </a:rPr>
              <a:t>Методы выявления пакетных снифферов</a:t>
            </a:r>
            <a:endParaRPr sz="3200">
              <a:solidFill>
                <a:srgbClr val="FFFFFF"/>
              </a:solidFill>
            </a:endParaRPr>
          </a:p>
        </p:txBody>
      </p:sp>
      <p:sp>
        <p:nvSpPr>
          <p:cNvPr id="595" name="Google Shape;595;p29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6" name="Google Shape;596;p29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7" name="Google Shape;597;p29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8" name="Google Shape;598;p29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9" name="Google Shape;599;p29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0" name="Google Shape;600;p29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601" name="Google Shape;601;p29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2" name="Google Shape;602;p29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3" name="Google Shape;603;p29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4" name="Google Shape;604;p29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5" name="Google Shape;605;p29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6" name="Google Shape;606;p29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7" name="Google Shape;607;p29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8" name="Google Shape;608;p29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9" name="Google Shape;609;p29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0" name="Google Shape;610;p29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1" name="Google Shape;611;p29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2" name="Google Shape;612;p29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3" name="Google Shape;613;p29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4" name="Google Shape;614;p29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5" name="Google Shape;615;p29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6" name="Google Shape;616;p29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7" name="Google Shape;617;p29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8" name="Google Shape;618;p29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9" name="Google Shape;619;p29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0" name="Google Shape;620;p29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621" name="Google Shape;621;p29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622" name="Google Shape;622;p29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23" name="Google Shape;623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3475" y="1928400"/>
            <a:ext cx="38862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627" name="Shape 6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" name="Google Shape;628;p30"/>
          <p:cNvSpPr txBox="1"/>
          <p:nvPr>
            <p:ph type="ctrTitle"/>
          </p:nvPr>
        </p:nvSpPr>
        <p:spPr>
          <a:xfrm>
            <a:off x="1142375" y="1983325"/>
            <a:ext cx="6854400" cy="258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i="1" lang="ru">
                <a:solidFill>
                  <a:srgbClr val="2C2D30"/>
                </a:solidFill>
              </a:rPr>
              <a:t>Метод из Antisniff;</a:t>
            </a:r>
            <a:endParaRPr i="1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i="1" lang="ru">
                <a:solidFill>
                  <a:srgbClr val="2C2D30"/>
                </a:solidFill>
              </a:rPr>
              <a:t>Метод ARP;</a:t>
            </a:r>
            <a:endParaRPr i="1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i="1" lang="ru">
                <a:solidFill>
                  <a:srgbClr val="2C2D30"/>
                </a:solidFill>
              </a:rPr>
              <a:t>Метод исходящего маршрута;</a:t>
            </a:r>
            <a:endParaRPr i="1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i="1" lang="ru">
                <a:solidFill>
                  <a:srgbClr val="2C2D30"/>
                </a:solidFill>
              </a:rPr>
              <a:t>Метод ловушки;</a:t>
            </a:r>
            <a:endParaRPr i="1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i="1" lang="ru">
                <a:solidFill>
                  <a:srgbClr val="2C2D30"/>
                </a:solidFill>
              </a:rPr>
              <a:t>Метод хоста (определение снифера на локальном  компьютере).</a:t>
            </a:r>
            <a:endParaRPr i="1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i="1">
              <a:solidFill>
                <a:srgbClr val="2C2D30"/>
              </a:solidFill>
            </a:endParaRPr>
          </a:p>
        </p:txBody>
      </p:sp>
      <p:sp>
        <p:nvSpPr>
          <p:cNvPr id="629" name="Google Shape;629;p30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3600">
                <a:latin typeface="Trebuchet MS"/>
                <a:ea typeface="Trebuchet MS"/>
                <a:cs typeface="Trebuchet MS"/>
                <a:sym typeface="Trebuchet MS"/>
              </a:rPr>
              <a:t>Методы выявления пакетных </a:t>
            </a:r>
            <a:r>
              <a:rPr lang="ru" sz="3600">
                <a:latin typeface="Trebuchet MS"/>
                <a:ea typeface="Trebuchet MS"/>
                <a:cs typeface="Trebuchet MS"/>
                <a:sym typeface="Trebuchet MS"/>
              </a:rPr>
              <a:t>снифферов</a:t>
            </a:r>
            <a:endParaRPr sz="36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t/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630" name="Google Shape;630;p30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1" name="Google Shape;631;p30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2" name="Google Shape;632;p30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3" name="Google Shape;633;p30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4" name="Google Shape;634;p30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5" name="Google Shape;635;p30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636" name="Google Shape;636;p30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7" name="Google Shape;637;p30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8" name="Google Shape;638;p30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9" name="Google Shape;639;p30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0" name="Google Shape;640;p30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1" name="Google Shape;641;p30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2" name="Google Shape;642;p30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3" name="Google Shape;643;p30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4" name="Google Shape;644;p30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5" name="Google Shape;645;p30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6" name="Google Shape;646;p30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7" name="Google Shape;647;p30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8" name="Google Shape;648;p30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9" name="Google Shape;649;p30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0" name="Google Shape;650;p30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1" name="Google Shape;651;p30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2" name="Google Shape;652;p30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3" name="Google Shape;653;p30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4" name="Google Shape;654;p30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5" name="Google Shape;655;p30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656" name="Google Shape;656;p30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657" name="Google Shape;657;p30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661" name="Shape 6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" name="Google Shape;662;p31"/>
          <p:cNvSpPr txBox="1"/>
          <p:nvPr>
            <p:ph type="ctrTitle"/>
          </p:nvPr>
        </p:nvSpPr>
        <p:spPr>
          <a:xfrm>
            <a:off x="1142400" y="57145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Полезные ссылки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663" name="Google Shape;663;p31"/>
          <p:cNvSpPr txBox="1"/>
          <p:nvPr>
            <p:ph type="ctrTitle"/>
          </p:nvPr>
        </p:nvSpPr>
        <p:spPr>
          <a:xfrm>
            <a:off x="1142375" y="2286000"/>
            <a:ext cx="6854400" cy="28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2000">
              <a:solidFill>
                <a:srgbClr val="2C2D30"/>
              </a:solidFill>
            </a:endParaRPr>
          </a:p>
        </p:txBody>
      </p:sp>
      <p:sp>
        <p:nvSpPr>
          <p:cNvPr id="664" name="Google Shape;664;p31"/>
          <p:cNvSpPr/>
          <p:nvPr/>
        </p:nvSpPr>
        <p:spPr>
          <a:xfrm>
            <a:off x="-799826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5" name="Google Shape;665;p31"/>
          <p:cNvSpPr/>
          <p:nvPr/>
        </p:nvSpPr>
        <p:spPr>
          <a:xfrm>
            <a:off x="-799826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6" name="Google Shape;666;p31"/>
          <p:cNvSpPr/>
          <p:nvPr/>
        </p:nvSpPr>
        <p:spPr>
          <a:xfrm>
            <a:off x="-799826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7" name="Google Shape;667;p31"/>
          <p:cNvSpPr/>
          <p:nvPr/>
        </p:nvSpPr>
        <p:spPr>
          <a:xfrm>
            <a:off x="-799826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8" name="Google Shape;668;p31"/>
          <p:cNvSpPr/>
          <p:nvPr/>
        </p:nvSpPr>
        <p:spPr>
          <a:xfrm>
            <a:off x="-799826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9" name="Google Shape;669;p31"/>
          <p:cNvSpPr/>
          <p:nvPr/>
        </p:nvSpPr>
        <p:spPr>
          <a:xfrm>
            <a:off x="-799826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670" name="Google Shape;670;p31"/>
          <p:cNvSpPr/>
          <p:nvPr/>
        </p:nvSpPr>
        <p:spPr>
          <a:xfrm>
            <a:off x="-799826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1" name="Google Shape;671;p31"/>
          <p:cNvSpPr/>
          <p:nvPr/>
        </p:nvSpPr>
        <p:spPr>
          <a:xfrm>
            <a:off x="-799826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2" name="Google Shape;672;p31"/>
          <p:cNvSpPr/>
          <p:nvPr/>
        </p:nvSpPr>
        <p:spPr>
          <a:xfrm>
            <a:off x="-799826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3" name="Google Shape;673;p31"/>
          <p:cNvSpPr/>
          <p:nvPr/>
        </p:nvSpPr>
        <p:spPr>
          <a:xfrm>
            <a:off x="-26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4" name="Google Shape;674;p31"/>
          <p:cNvSpPr/>
          <p:nvPr/>
        </p:nvSpPr>
        <p:spPr>
          <a:xfrm>
            <a:off x="571174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5" name="Google Shape;675;p31"/>
          <p:cNvSpPr/>
          <p:nvPr/>
        </p:nvSpPr>
        <p:spPr>
          <a:xfrm>
            <a:off x="1142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6" name="Google Shape;676;p31"/>
          <p:cNvSpPr/>
          <p:nvPr/>
        </p:nvSpPr>
        <p:spPr>
          <a:xfrm>
            <a:off x="1713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7" name="Google Shape;677;p31"/>
          <p:cNvSpPr/>
          <p:nvPr/>
        </p:nvSpPr>
        <p:spPr>
          <a:xfrm>
            <a:off x="2284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8" name="Google Shape;678;p31"/>
          <p:cNvSpPr/>
          <p:nvPr/>
        </p:nvSpPr>
        <p:spPr>
          <a:xfrm>
            <a:off x="2855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9" name="Google Shape;679;p31"/>
          <p:cNvSpPr/>
          <p:nvPr/>
        </p:nvSpPr>
        <p:spPr>
          <a:xfrm>
            <a:off x="3427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0" name="Google Shape;680;p31"/>
          <p:cNvSpPr/>
          <p:nvPr/>
        </p:nvSpPr>
        <p:spPr>
          <a:xfrm>
            <a:off x="3998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1" name="Google Shape;681;p31"/>
          <p:cNvSpPr/>
          <p:nvPr/>
        </p:nvSpPr>
        <p:spPr>
          <a:xfrm>
            <a:off x="4569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2" name="Google Shape;682;p31"/>
          <p:cNvSpPr/>
          <p:nvPr/>
        </p:nvSpPr>
        <p:spPr>
          <a:xfrm>
            <a:off x="5140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3" name="Google Shape;683;p31"/>
          <p:cNvSpPr/>
          <p:nvPr/>
        </p:nvSpPr>
        <p:spPr>
          <a:xfrm>
            <a:off x="5711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4" name="Google Shape;684;p31"/>
          <p:cNvSpPr/>
          <p:nvPr/>
        </p:nvSpPr>
        <p:spPr>
          <a:xfrm>
            <a:off x="6283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5" name="Google Shape;685;p31"/>
          <p:cNvSpPr/>
          <p:nvPr/>
        </p:nvSpPr>
        <p:spPr>
          <a:xfrm>
            <a:off x="68543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6" name="Google Shape;686;p31"/>
          <p:cNvSpPr/>
          <p:nvPr/>
        </p:nvSpPr>
        <p:spPr>
          <a:xfrm>
            <a:off x="74255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7" name="Google Shape;687;p31"/>
          <p:cNvSpPr/>
          <p:nvPr/>
        </p:nvSpPr>
        <p:spPr>
          <a:xfrm>
            <a:off x="79967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8" name="Google Shape;688;p31"/>
          <p:cNvSpPr/>
          <p:nvPr/>
        </p:nvSpPr>
        <p:spPr>
          <a:xfrm>
            <a:off x="85679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9" name="Google Shape;689;p31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690" name="Google Shape;690;p31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691" name="Google Shape;691;p31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2" name="Google Shape;692;p31"/>
          <p:cNvSpPr txBox="1"/>
          <p:nvPr/>
        </p:nvSpPr>
        <p:spPr>
          <a:xfrm>
            <a:off x="1831025" y="1523075"/>
            <a:ext cx="52518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13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 u="sng">
                <a:solidFill>
                  <a:srgbClr val="1155CC"/>
                </a:solidFill>
                <a:hlinkClick r:id="rId4"/>
              </a:rPr>
              <a:t>http://nmap.org/.</a:t>
            </a:r>
            <a:endParaRPr sz="1600" u="sng">
              <a:solidFill>
                <a:srgbClr val="1155CC"/>
              </a:solidFill>
              <a:hlinkClick r:id="rId5"/>
            </a:endParaRPr>
          </a:p>
          <a:p>
            <a:pPr indent="-330200" lvl="0" marL="457200" rtl="0" algn="l">
              <a:lnSpc>
                <a:spcPct val="113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 u="sng">
                <a:solidFill>
                  <a:srgbClr val="1155CC"/>
                </a:solidFill>
                <a:hlinkClick r:id="rId6"/>
              </a:rPr>
              <a:t>http://nmap.org/book/idlescan.html</a:t>
            </a:r>
            <a:r>
              <a:rPr lang="ru" sz="1600">
                <a:solidFill>
                  <a:srgbClr val="2C2D30"/>
                </a:solidFill>
              </a:rPr>
              <a:t> (Idle scan).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3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 u="sng">
                <a:solidFill>
                  <a:srgbClr val="1155CC"/>
                </a:solidFill>
                <a:hlinkClick r:id="rId7"/>
              </a:rPr>
              <a:t>http://nmap.org/nsedoc/index.html</a:t>
            </a:r>
            <a:r>
              <a:rPr lang="ru" sz="1600">
                <a:solidFill>
                  <a:srgbClr val="2C2D30"/>
                </a:solidFill>
              </a:rPr>
              <a:t> (scripts).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3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 u="sng">
                <a:solidFill>
                  <a:srgbClr val="1155CC"/>
                </a:solidFill>
                <a:hlinkClick r:id="rId8"/>
              </a:rPr>
              <a:t>http://www.shodanhq.com/</a:t>
            </a:r>
            <a:r>
              <a:rPr lang="ru" sz="1600">
                <a:solidFill>
                  <a:srgbClr val="2C2D30"/>
                </a:solidFill>
              </a:rPr>
              <a:t> и </a:t>
            </a:r>
            <a:r>
              <a:rPr lang="ru" sz="1600" u="sng">
                <a:solidFill>
                  <a:srgbClr val="1155CC"/>
                </a:solidFill>
                <a:hlinkClick r:id="rId9"/>
              </a:rPr>
              <a:t>www.shodan.io</a:t>
            </a:r>
            <a:r>
              <a:rPr lang="ru" sz="1600">
                <a:solidFill>
                  <a:srgbClr val="2C2D30"/>
                </a:solidFill>
              </a:rPr>
              <a:t>.</a:t>
            </a:r>
            <a:endParaRPr sz="1600" u="sng">
              <a:solidFill>
                <a:srgbClr val="1155CC"/>
              </a:solidFill>
              <a:hlinkClick r:id="rId10"/>
            </a:endParaRPr>
          </a:p>
          <a:p>
            <a:pPr indent="-330200" lvl="0" marL="457200" rtl="0" algn="l">
              <a:lnSpc>
                <a:spcPct val="113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 u="sng">
                <a:solidFill>
                  <a:srgbClr val="1155CC"/>
                </a:solidFill>
                <a:hlinkClick r:id="rId11"/>
              </a:rPr>
              <a:t>https://zmap.io/</a:t>
            </a:r>
            <a:r>
              <a:rPr lang="ru" sz="1600">
                <a:solidFill>
                  <a:srgbClr val="2C2D30"/>
                </a:solidFill>
              </a:rPr>
              <a:t>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3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 u="sng">
                <a:solidFill>
                  <a:srgbClr val="1155CC"/>
                </a:solidFill>
                <a:hlinkClick r:id="rId12"/>
              </a:rPr>
              <a:t>https://ru.wikipedia.org/wiki/Heartbleed</a:t>
            </a:r>
            <a:r>
              <a:rPr lang="ru" sz="1600">
                <a:solidFill>
                  <a:srgbClr val="2C2D30"/>
                </a:solidFill>
              </a:rPr>
              <a:t>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3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 u="sng">
                <a:solidFill>
                  <a:srgbClr val="1155CC"/>
                </a:solidFill>
                <a:hlinkClick r:id="rId13"/>
              </a:rPr>
              <a:t>https://events.yandex.ru/lib/talks/2334/</a:t>
            </a:r>
            <a:r>
              <a:rPr lang="ru" sz="1600">
                <a:solidFill>
                  <a:srgbClr val="2C2D30"/>
                </a:solidFill>
              </a:rPr>
              <a:t>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3000"/>
              </a:lnSpc>
              <a:spcBef>
                <a:spcPts val="1000"/>
              </a:spcBef>
              <a:spcAft>
                <a:spcPts val="100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 u="sng">
                <a:solidFill>
                  <a:srgbClr val="1155CC"/>
                </a:solidFill>
                <a:hlinkClick r:id="rId14"/>
              </a:rPr>
              <a:t>https://events.yandex.ru/lib/talks/5531/</a:t>
            </a:r>
            <a:r>
              <a:rPr lang="ru" sz="1600">
                <a:solidFill>
                  <a:srgbClr val="2C2D30"/>
                </a:solidFill>
              </a:rPr>
              <a:t>.</a:t>
            </a:r>
            <a:endParaRPr sz="1600">
              <a:solidFill>
                <a:srgbClr val="2C2D3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4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Вопросы по домашней работе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89" name="Google Shape;89;p14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4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4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4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4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4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95" name="Google Shape;95;p14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4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4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4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4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4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4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4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4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4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4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4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4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4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14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4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4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4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4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4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15" name="Google Shape;115;p14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14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696" name="Shape 6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" name="Google Shape;697;p32"/>
          <p:cNvSpPr txBox="1"/>
          <p:nvPr>
            <p:ph type="ctrTitle"/>
          </p:nvPr>
        </p:nvSpPr>
        <p:spPr>
          <a:xfrm>
            <a:off x="1142400" y="57145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Практическое задание</a:t>
            </a:r>
            <a:r>
              <a:rPr lang="ru" sz="3200">
                <a:solidFill>
                  <a:srgbClr val="4C5D6E"/>
                </a:solidFill>
              </a:rPr>
              <a:t> 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698" name="Google Shape;698;p32"/>
          <p:cNvSpPr txBox="1"/>
          <p:nvPr>
            <p:ph type="ctrTitle"/>
          </p:nvPr>
        </p:nvSpPr>
        <p:spPr>
          <a:xfrm>
            <a:off x="1142375" y="2286000"/>
            <a:ext cx="7329300" cy="20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rtl="0" algn="just">
              <a:lnSpc>
                <a:spcPct val="113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>
                <a:solidFill>
                  <a:srgbClr val="2C2D30"/>
                </a:solidFill>
              </a:rPr>
              <a:t>Выбрать подсеть с маской 24 и просканировать ее по </a:t>
            </a:r>
            <a:r>
              <a:rPr b="1" lang="ru">
                <a:solidFill>
                  <a:srgbClr val="2C2D30"/>
                </a:solidFill>
              </a:rPr>
              <a:t>tcp</a:t>
            </a:r>
            <a:r>
              <a:rPr lang="ru">
                <a:solidFill>
                  <a:srgbClr val="2C2D30"/>
                </a:solidFill>
              </a:rPr>
              <a:t> по всем портам (65535) с детектированием версий сервисов и ОС. Желательно использовать скрипты </a:t>
            </a:r>
            <a:r>
              <a:rPr b="1" lang="ru">
                <a:solidFill>
                  <a:srgbClr val="2C2D30"/>
                </a:solidFill>
              </a:rPr>
              <a:t>NSE</a:t>
            </a:r>
            <a:r>
              <a:rPr lang="ru">
                <a:solidFill>
                  <a:srgbClr val="2C2D30"/>
                </a:solidFill>
              </a:rPr>
              <a:t>. Можно взять четыре любых октета в глобальной сети.</a:t>
            </a:r>
            <a:endParaRPr>
              <a:solidFill>
                <a:srgbClr val="2C2D30"/>
              </a:solidFill>
            </a:endParaRPr>
          </a:p>
          <a:p>
            <a:pPr indent="0" lvl="0" marL="457200" rtl="0" algn="just">
              <a:lnSpc>
                <a:spcPct val="113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ru">
                <a:solidFill>
                  <a:srgbClr val="2C2D30"/>
                </a:solidFill>
              </a:rPr>
              <a:t>Результаты могут быть и не впечатляющими. Не надо искать самую «интересную» сеть. Задача — попрактиковаться и сдать репорт.</a:t>
            </a:r>
            <a:endParaRPr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2000">
              <a:solidFill>
                <a:srgbClr val="2C2D30"/>
              </a:solidFill>
            </a:endParaRPr>
          </a:p>
        </p:txBody>
      </p:sp>
      <p:sp>
        <p:nvSpPr>
          <p:cNvPr id="699" name="Google Shape;699;p32"/>
          <p:cNvSpPr/>
          <p:nvPr/>
        </p:nvSpPr>
        <p:spPr>
          <a:xfrm>
            <a:off x="-799826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0" name="Google Shape;700;p32"/>
          <p:cNvSpPr/>
          <p:nvPr/>
        </p:nvSpPr>
        <p:spPr>
          <a:xfrm>
            <a:off x="-799826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1" name="Google Shape;701;p32"/>
          <p:cNvSpPr/>
          <p:nvPr/>
        </p:nvSpPr>
        <p:spPr>
          <a:xfrm>
            <a:off x="-799826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2" name="Google Shape;702;p32"/>
          <p:cNvSpPr/>
          <p:nvPr/>
        </p:nvSpPr>
        <p:spPr>
          <a:xfrm>
            <a:off x="-799826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3" name="Google Shape;703;p32"/>
          <p:cNvSpPr/>
          <p:nvPr/>
        </p:nvSpPr>
        <p:spPr>
          <a:xfrm>
            <a:off x="-799826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4" name="Google Shape;704;p32"/>
          <p:cNvSpPr/>
          <p:nvPr/>
        </p:nvSpPr>
        <p:spPr>
          <a:xfrm>
            <a:off x="-799826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705" name="Google Shape;705;p32"/>
          <p:cNvSpPr/>
          <p:nvPr/>
        </p:nvSpPr>
        <p:spPr>
          <a:xfrm>
            <a:off x="-799826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6" name="Google Shape;706;p32"/>
          <p:cNvSpPr/>
          <p:nvPr/>
        </p:nvSpPr>
        <p:spPr>
          <a:xfrm>
            <a:off x="-799826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7" name="Google Shape;707;p32"/>
          <p:cNvSpPr/>
          <p:nvPr/>
        </p:nvSpPr>
        <p:spPr>
          <a:xfrm>
            <a:off x="-799826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8" name="Google Shape;708;p32"/>
          <p:cNvSpPr/>
          <p:nvPr/>
        </p:nvSpPr>
        <p:spPr>
          <a:xfrm>
            <a:off x="-26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9" name="Google Shape;709;p32"/>
          <p:cNvSpPr/>
          <p:nvPr/>
        </p:nvSpPr>
        <p:spPr>
          <a:xfrm>
            <a:off x="571174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0" name="Google Shape;710;p32"/>
          <p:cNvSpPr/>
          <p:nvPr/>
        </p:nvSpPr>
        <p:spPr>
          <a:xfrm>
            <a:off x="1142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1" name="Google Shape;711;p32"/>
          <p:cNvSpPr/>
          <p:nvPr/>
        </p:nvSpPr>
        <p:spPr>
          <a:xfrm>
            <a:off x="1713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2" name="Google Shape;712;p32"/>
          <p:cNvSpPr/>
          <p:nvPr/>
        </p:nvSpPr>
        <p:spPr>
          <a:xfrm>
            <a:off x="2284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3" name="Google Shape;713;p32"/>
          <p:cNvSpPr/>
          <p:nvPr/>
        </p:nvSpPr>
        <p:spPr>
          <a:xfrm>
            <a:off x="2855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4" name="Google Shape;714;p32"/>
          <p:cNvSpPr/>
          <p:nvPr/>
        </p:nvSpPr>
        <p:spPr>
          <a:xfrm>
            <a:off x="3427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5" name="Google Shape;715;p32"/>
          <p:cNvSpPr/>
          <p:nvPr/>
        </p:nvSpPr>
        <p:spPr>
          <a:xfrm>
            <a:off x="3998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6" name="Google Shape;716;p32"/>
          <p:cNvSpPr/>
          <p:nvPr/>
        </p:nvSpPr>
        <p:spPr>
          <a:xfrm>
            <a:off x="4569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7" name="Google Shape;717;p32"/>
          <p:cNvSpPr/>
          <p:nvPr/>
        </p:nvSpPr>
        <p:spPr>
          <a:xfrm>
            <a:off x="5140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8" name="Google Shape;718;p32"/>
          <p:cNvSpPr/>
          <p:nvPr/>
        </p:nvSpPr>
        <p:spPr>
          <a:xfrm>
            <a:off x="5711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9" name="Google Shape;719;p32"/>
          <p:cNvSpPr/>
          <p:nvPr/>
        </p:nvSpPr>
        <p:spPr>
          <a:xfrm>
            <a:off x="6283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0" name="Google Shape;720;p32"/>
          <p:cNvSpPr/>
          <p:nvPr/>
        </p:nvSpPr>
        <p:spPr>
          <a:xfrm>
            <a:off x="68543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1" name="Google Shape;721;p32"/>
          <p:cNvSpPr/>
          <p:nvPr/>
        </p:nvSpPr>
        <p:spPr>
          <a:xfrm>
            <a:off x="74255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2" name="Google Shape;722;p32"/>
          <p:cNvSpPr/>
          <p:nvPr/>
        </p:nvSpPr>
        <p:spPr>
          <a:xfrm>
            <a:off x="79967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3" name="Google Shape;723;p32"/>
          <p:cNvSpPr/>
          <p:nvPr/>
        </p:nvSpPr>
        <p:spPr>
          <a:xfrm>
            <a:off x="85679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4" name="Google Shape;724;p32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725" name="Google Shape;725;p32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726" name="Google Shape;726;p32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730" name="Shape 7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" name="Google Shape;731;p33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Вопросы участников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732" name="Google Shape;732;p33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3" name="Google Shape;733;p33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4" name="Google Shape;734;p33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5" name="Google Shape;735;p33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6" name="Google Shape;736;p33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7" name="Google Shape;737;p33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738" name="Google Shape;738;p33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9" name="Google Shape;739;p33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0" name="Google Shape;740;p33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1" name="Google Shape;741;p33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2" name="Google Shape;742;p33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3" name="Google Shape;743;p33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4" name="Google Shape;744;p33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5" name="Google Shape;745;p33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6" name="Google Shape;746;p33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7" name="Google Shape;747;p33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8" name="Google Shape;748;p33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9" name="Google Shape;749;p33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0" name="Google Shape;750;p33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1" name="Google Shape;751;p33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2" name="Google Shape;752;p33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3" name="Google Shape;753;p33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4" name="Google Shape;754;p33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5" name="Google Shape;755;p33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6" name="Google Shape;756;p33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7" name="Google Shape;757;p33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758" name="Google Shape;758;p33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759" name="Google Shape;759;p33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5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План урока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22" name="Google Shape;122;p15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800"/>
              <a:buAutoNum type="arabicPeriod"/>
            </a:pPr>
            <a:r>
              <a:rPr lang="ru">
                <a:solidFill>
                  <a:srgbClr val="2C2D30"/>
                </a:solidFill>
              </a:rPr>
              <a:t>Пассивные сетевые атаки.</a:t>
            </a:r>
            <a:endParaRPr sz="1600">
              <a:solidFill>
                <a:srgbClr val="2C2D30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800"/>
              <a:buAutoNum type="arabicPeriod"/>
            </a:pPr>
            <a:r>
              <a:rPr lang="ru">
                <a:solidFill>
                  <a:srgbClr val="2C2D30"/>
                </a:solidFill>
              </a:rPr>
              <a:t>Методы сканирования портов.</a:t>
            </a:r>
            <a:endParaRPr sz="1600">
              <a:solidFill>
                <a:srgbClr val="2C2D30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800"/>
              <a:buAutoNum type="arabicPeriod"/>
            </a:pPr>
            <a:r>
              <a:rPr lang="ru">
                <a:solidFill>
                  <a:srgbClr val="2C2D30"/>
                </a:solidFill>
              </a:rPr>
              <a:t>Методы удаленного определения версии ОС.</a:t>
            </a:r>
            <a:endParaRPr>
              <a:solidFill>
                <a:srgbClr val="2C2D30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800"/>
              <a:buAutoNum type="arabicPeriod"/>
            </a:pPr>
            <a:r>
              <a:rPr lang="ru">
                <a:solidFill>
                  <a:srgbClr val="2C2D30"/>
                </a:solidFill>
              </a:rPr>
              <a:t>Методы выявления пакетных снифферов.</a:t>
            </a:r>
            <a:endParaRPr>
              <a:solidFill>
                <a:srgbClr val="2C2D3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C2D3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ru">
                <a:solidFill>
                  <a:srgbClr val="2C2D30"/>
                </a:solidFill>
              </a:rPr>
              <a:t>К концу урока научимся сканировать чужие машины и выявлять снифферы.</a:t>
            </a:r>
            <a:endParaRPr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ru">
                <a:solidFill>
                  <a:srgbClr val="2C2D30"/>
                </a:solidFill>
              </a:rPr>
              <a:t> </a:t>
            </a:r>
            <a:endParaRPr sz="1600">
              <a:solidFill>
                <a:schemeClr val="dk2"/>
              </a:solidFill>
            </a:endParaRPr>
          </a:p>
        </p:txBody>
      </p:sp>
      <p:sp>
        <p:nvSpPr>
          <p:cNvPr id="123" name="Google Shape;123;p15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5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15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15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5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5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29" name="Google Shape;129;p15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15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15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15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15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15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5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15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15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5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5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5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5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5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5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15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5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15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15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5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49" name="Google Shape;149;p15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15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6"/>
          <p:cNvSpPr txBox="1"/>
          <p:nvPr>
            <p:ph type="ctrTitle"/>
          </p:nvPr>
        </p:nvSpPr>
        <p:spPr>
          <a:xfrm>
            <a:off x="1846800" y="571500"/>
            <a:ext cx="65745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FFFFFF"/>
                </a:solidFill>
              </a:rPr>
              <a:t>Пассивные сетевые атаки</a:t>
            </a:r>
            <a:endParaRPr sz="3200">
              <a:solidFill>
                <a:srgbClr val="FFFFFF"/>
              </a:solidFill>
            </a:endParaRPr>
          </a:p>
        </p:txBody>
      </p:sp>
      <p:sp>
        <p:nvSpPr>
          <p:cNvPr id="156" name="Google Shape;156;p16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6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16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6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6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16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62" name="Google Shape;162;p16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16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6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6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6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6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16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6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6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16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16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6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16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6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16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6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16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16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16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16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82" name="Google Shape;182;p16"/>
          <p:cNvPicPr preferRelativeResize="0"/>
          <p:nvPr/>
        </p:nvPicPr>
        <p:blipFill rotWithShape="1">
          <a:blip r:embed="rId4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16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7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ru">
                <a:solidFill>
                  <a:srgbClr val="2C2D30"/>
                </a:solidFill>
              </a:rPr>
              <a:t>Как просканировать, какие хосты есть в сети?</a:t>
            </a:r>
            <a:endParaRPr i="1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i="1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i="1">
              <a:solidFill>
                <a:srgbClr val="2C2D30"/>
              </a:solidFill>
            </a:endParaRPr>
          </a:p>
        </p:txBody>
      </p:sp>
      <p:sp>
        <p:nvSpPr>
          <p:cNvPr id="189" name="Google Shape;189;p17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Сканирование сети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90" name="Google Shape;190;p17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17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17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17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17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17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96" name="Google Shape;196;p17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17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17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17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17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17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17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17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17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17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17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17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17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17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17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17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17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17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17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17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216" name="Google Shape;216;p17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217" name="Google Shape;217;p17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8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ru">
                <a:solidFill>
                  <a:srgbClr val="2C2D30"/>
                </a:solidFill>
              </a:rPr>
              <a:t>Цель с</a:t>
            </a:r>
            <a:r>
              <a:rPr i="1" lang="ru">
                <a:solidFill>
                  <a:srgbClr val="2C2D30"/>
                </a:solidFill>
              </a:rPr>
              <a:t>канирования сети — выявление активных  компьютеров сети.</a:t>
            </a:r>
            <a:endParaRPr i="1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i="1" lang="ru">
                <a:solidFill>
                  <a:srgbClr val="2C2D30"/>
                </a:solidFill>
              </a:rPr>
              <a:t>Способы обнаружения хостов:</a:t>
            </a:r>
            <a:endParaRPr i="1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i="1" lang="ru">
                <a:solidFill>
                  <a:srgbClr val="2C2D30"/>
                </a:solidFill>
              </a:rPr>
              <a:t>ICMP;</a:t>
            </a:r>
            <a:endParaRPr i="1">
              <a:solidFill>
                <a:srgbClr val="2C2D30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800"/>
              <a:buChar char="●"/>
            </a:pPr>
            <a:r>
              <a:rPr i="1" lang="ru">
                <a:solidFill>
                  <a:srgbClr val="2C2D30"/>
                </a:solidFill>
              </a:rPr>
              <a:t>ARP;</a:t>
            </a:r>
            <a:endParaRPr i="1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i="1" lang="ru">
                <a:solidFill>
                  <a:srgbClr val="2C2D30"/>
                </a:solidFill>
              </a:rPr>
              <a:t>RST сегменты TCP;</a:t>
            </a:r>
            <a:endParaRPr i="1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i="1" lang="ru">
                <a:solidFill>
                  <a:srgbClr val="2C2D30"/>
                </a:solidFill>
              </a:rPr>
              <a:t>Ответы на несуществующие DNS-запросы;</a:t>
            </a:r>
            <a:endParaRPr i="1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i="1" lang="ru">
                <a:solidFill>
                  <a:srgbClr val="2C2D30"/>
                </a:solidFill>
              </a:rPr>
              <a:t>Прослушивание трафика и т.д.</a:t>
            </a:r>
            <a:endParaRPr i="1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i="1">
              <a:solidFill>
                <a:srgbClr val="2C2D30"/>
              </a:solidFill>
            </a:endParaRPr>
          </a:p>
        </p:txBody>
      </p:sp>
      <p:sp>
        <p:nvSpPr>
          <p:cNvPr id="223" name="Google Shape;223;p18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Сканирование сети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224" name="Google Shape;224;p18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18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18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18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18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18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230" name="Google Shape;230;p18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18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18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18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18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18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18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18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18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18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p18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18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18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18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18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18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p18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18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" name="Google Shape;248;p18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18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250" name="Google Shape;250;p18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251" name="Google Shape;251;p18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19"/>
          <p:cNvSpPr txBox="1"/>
          <p:nvPr>
            <p:ph type="ctrTitle"/>
          </p:nvPr>
        </p:nvSpPr>
        <p:spPr>
          <a:xfrm>
            <a:off x="1142375" y="233813"/>
            <a:ext cx="6574500" cy="387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FFFFFF"/>
                </a:solidFill>
              </a:rPr>
              <a:t>Методы сканирования портов</a:t>
            </a:r>
            <a:endParaRPr sz="3200">
              <a:solidFill>
                <a:srgbClr val="FFFFFF"/>
              </a:solidFill>
            </a:endParaRPr>
          </a:p>
        </p:txBody>
      </p:sp>
      <p:sp>
        <p:nvSpPr>
          <p:cNvPr id="257" name="Google Shape;257;p19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" name="Google Shape;258;p19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p19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0" name="Google Shape;260;p19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" name="Google Shape;261;p19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19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263" name="Google Shape;263;p19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19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p19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6" name="Google Shape;266;p19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p19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19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9" name="Google Shape;269;p19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0" name="Google Shape;270;p19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19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" name="Google Shape;272;p19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p19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19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19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p19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p19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19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Google Shape;279;p19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0" name="Google Shape;280;p19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19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" name="Google Shape;282;p19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283" name="Google Shape;283;p19"/>
          <p:cNvPicPr preferRelativeResize="0"/>
          <p:nvPr/>
        </p:nvPicPr>
        <p:blipFill rotWithShape="1">
          <a:blip r:embed="rId4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284" name="Google Shape;284;p19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20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ru">
                <a:solidFill>
                  <a:srgbClr val="2C2D30"/>
                </a:solidFill>
              </a:rPr>
              <a:t>Методы сканирования портов:</a:t>
            </a:r>
            <a:endParaRPr i="1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>
                <a:solidFill>
                  <a:srgbClr val="2C2D30"/>
                </a:solidFill>
              </a:rPr>
              <a:t>методы открытого сканирования;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2C2D30"/>
              </a:buClr>
              <a:buSzPts val="1600"/>
              <a:buChar char="●"/>
            </a:pPr>
            <a:r>
              <a:rPr lang="ru">
                <a:solidFill>
                  <a:srgbClr val="2C2D30"/>
                </a:solidFill>
              </a:rPr>
              <a:t>методы «невидимого» сканирования.</a:t>
            </a:r>
            <a:endParaRPr sz="1600">
              <a:solidFill>
                <a:schemeClr val="dk2"/>
              </a:solidFill>
            </a:endParaRPr>
          </a:p>
        </p:txBody>
      </p:sp>
      <p:sp>
        <p:nvSpPr>
          <p:cNvPr id="290" name="Google Shape;290;p20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Сканирование портов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291" name="Google Shape;291;p20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2" name="Google Shape;292;p20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" name="Google Shape;293;p20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p20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" name="Google Shape;295;p20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6" name="Google Shape;296;p20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297" name="Google Shape;297;p20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Google Shape;298;p20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9" name="Google Shape;299;p20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0" name="Google Shape;300;p20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1" name="Google Shape;301;p20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2" name="Google Shape;302;p20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p20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" name="Google Shape;304;p20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5" name="Google Shape;305;p20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6" name="Google Shape;306;p20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20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20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" name="Google Shape;309;p20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Google Shape;310;p20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1" name="Google Shape;311;p20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" name="Google Shape;312;p20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3" name="Google Shape;313;p20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4" name="Google Shape;314;p20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5" name="Google Shape;315;p20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6" name="Google Shape;316;p20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317" name="Google Shape;317;p20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318" name="Google Shape;318;p20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21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>
                <a:solidFill>
                  <a:srgbClr val="2C2D30"/>
                </a:solidFill>
              </a:rPr>
              <a:t>Сканирование TCP Connect;</a:t>
            </a:r>
            <a:endParaRPr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>
                <a:solidFill>
                  <a:srgbClr val="2C2D30"/>
                </a:solidFill>
              </a:rPr>
              <a:t>Сканирование TCP SYN;</a:t>
            </a:r>
            <a:endParaRPr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>
                <a:solidFill>
                  <a:srgbClr val="2C2D30"/>
                </a:solidFill>
              </a:rPr>
              <a:t>Сканирование TCP FIN;</a:t>
            </a:r>
            <a:endParaRPr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>
                <a:solidFill>
                  <a:srgbClr val="2C2D30"/>
                </a:solidFill>
              </a:rPr>
              <a:t>Сканирование с использованием IP-фрагментации;</a:t>
            </a:r>
            <a:endParaRPr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2C2D30"/>
              </a:buClr>
              <a:buSzPts val="1600"/>
              <a:buChar char="●"/>
            </a:pPr>
            <a:r>
              <a:rPr lang="ru">
                <a:solidFill>
                  <a:srgbClr val="2C2D30"/>
                </a:solidFill>
              </a:rPr>
              <a:t>Сканирование ТАР IDENT (RFC 1413).</a:t>
            </a:r>
            <a:endParaRPr>
              <a:solidFill>
                <a:srgbClr val="2C2D30"/>
              </a:solidFill>
            </a:endParaRPr>
          </a:p>
        </p:txBody>
      </p:sp>
      <p:sp>
        <p:nvSpPr>
          <p:cNvPr id="324" name="Google Shape;324;p21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Методы открытого сканирования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325" name="Google Shape;325;p21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6" name="Google Shape;326;p21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7" name="Google Shape;327;p21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8" name="Google Shape;328;p21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" name="Google Shape;329;p21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Google Shape;330;p21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331" name="Google Shape;331;p21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2" name="Google Shape;332;p21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3" name="Google Shape;333;p21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4" name="Google Shape;334;p21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5" name="Google Shape;335;p21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6" name="Google Shape;336;p21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7" name="Google Shape;337;p21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8" name="Google Shape;338;p21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" name="Google Shape;339;p21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" name="Google Shape;340;p21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1" name="Google Shape;341;p21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2" name="Google Shape;342;p21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" name="Google Shape;343;p21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4" name="Google Shape;344;p21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5" name="Google Shape;345;p21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6" name="Google Shape;346;p21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7" name="Google Shape;347;p21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8" name="Google Shape;348;p21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9" name="Google Shape;349;p21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0" name="Google Shape;350;p21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351" name="Google Shape;351;p21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352" name="Google Shape;352;p21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