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DFD52C9-0E22-4553-8E5E-FA2903E141C7}">
  <a:tblStyle styleId="{BDFD52C9-0E22-4553-8E5E-FA2903E141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3214b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3214b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060f50ed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4060f50ed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13df04c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13df04c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13df04c2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13df04c2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13df04c2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13df04c2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13df04c2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13df04c2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13df04c2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413df04c2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13df04c2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13df04c2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13df04c2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13df04c2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13df04c2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413df04c2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413df04c2b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413df04c2b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1f529b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1f529b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413df04c2b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413df04c2b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060f50ed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4060f50ed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413df04c2b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413df04c2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413df04c2b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413df04c2b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413df04c2b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413df04c2b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413df04c2b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413df04c2b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413df04c2b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413df04c2b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413df04c2b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413df04c2b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413df04c2b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413df04c2b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413df04c2b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413df04c2b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1ae65ba3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1ae65ba3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413df04c2b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413df04c2b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413df04c2b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413df04c2b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e1ae65ba3_1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e1ae65ba3_1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060f50e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060f50e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a65ce15a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a65ce15a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60f50ed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060f50ed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060f50ed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060f50ed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60f50ed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060f50ed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060f50ed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060f50ed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ettercap.github.io/ettercap/" TargetMode="External"/><Relationship Id="rId4" Type="http://schemas.openxmlformats.org/officeDocument/2006/relationships/hyperlink" Target="http://bit.ly/1C9ge9U" TargetMode="External"/><Relationship Id="rId5" Type="http://schemas.openxmlformats.org/officeDocument/2006/relationships/hyperlink" Target="https://ru.wikipedia.org/wiki/HTTPS_Everywhere" TargetMode="External"/><Relationship Id="rId6" Type="http://schemas.openxmlformats.org/officeDocument/2006/relationships/hyperlink" Target="https://kali.tools/?p=177" TargetMode="External"/><Relationship Id="rId7" Type="http://schemas.openxmlformats.org/officeDocument/2006/relationships/hyperlink" Target="https://kali.tools/?p=1232" TargetMode="External"/><Relationship Id="rId8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C5D6E"/>
                </a:solidFill>
              </a:rPr>
              <a:t>Активные сетевые атаки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DOS-атаки. Arp-Spoofing. DHCP-Spoofing. DNS-spoofing. MITM. Sslstrip. sslsplit.</a:t>
            </a:r>
            <a:endParaRPr>
              <a:solidFill>
                <a:srgbClr val="BDC2C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BDC2CA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Сетевая безопасность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3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101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Smurf-атака (ICMP-flood)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86" name="Google Shape;386;p2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901" y="1381775"/>
            <a:ext cx="6707301" cy="37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224750" y="1939600"/>
            <a:ext cx="21888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Широковещательный ICMP с </a:t>
            </a:r>
            <a:r>
              <a:rPr lang="ru"/>
              <a:t>поддельным</a:t>
            </a:r>
            <a:r>
              <a:rPr lang="ru"/>
              <a:t> </a:t>
            </a:r>
            <a:r>
              <a:rPr lang="ru"/>
              <a:t>адресом отправителя жертвы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390" name="Google Shape;3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650" y="2952575"/>
            <a:ext cx="1238100" cy="99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>
            <p:ph type="ctrTitle"/>
          </p:nvPr>
        </p:nvSpPr>
        <p:spPr>
          <a:xfrm>
            <a:off x="1142400" y="571500"/>
            <a:ext cx="6856800" cy="3308100"/>
          </a:xfrm>
          <a:prstGeom prst="rect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6000">
                <a:solidFill>
                  <a:srgbClr val="000000"/>
                </a:solidFill>
                <a:highlight>
                  <a:srgbClr val="FFFFFF"/>
                </a:highlight>
              </a:rPr>
              <a:t>MITM</a:t>
            </a:r>
            <a:endParaRPr b="1" sz="6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22" name="Google Shape;422;p23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Сетевые </a:t>
            </a:r>
            <a:r>
              <a:rPr lang="ru" sz="3200">
                <a:solidFill>
                  <a:srgbClr val="4C5D6E"/>
                </a:solidFill>
              </a:rPr>
              <a:t>атаки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29" name="Google Shape;429;p24"/>
          <p:cNvSpPr txBox="1"/>
          <p:nvPr>
            <p:ph type="ctrTitle"/>
          </p:nvPr>
        </p:nvSpPr>
        <p:spPr>
          <a:xfrm>
            <a:off x="1142375" y="1906300"/>
            <a:ext cx="73293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1.  Arp-spoofing.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2. DHCP-spoofing.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3. DNS-spoofing.</a:t>
            </a:r>
            <a:br>
              <a:rPr lang="ru" sz="1800">
                <a:solidFill>
                  <a:srgbClr val="2C2D30"/>
                </a:solidFill>
              </a:rPr>
            </a:b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36" name="Google Shape;436;p2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56" name="Google Shape;456;p2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 txBox="1"/>
          <p:nvPr>
            <p:ph type="ctrTitle"/>
          </p:nvPr>
        </p:nvSpPr>
        <p:spPr>
          <a:xfrm>
            <a:off x="1713575" y="1714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89" name="Google Shape;489;p2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"/>
          <p:cNvSpPr txBox="1"/>
          <p:nvPr>
            <p:ph type="ctrTitle"/>
          </p:nvPr>
        </p:nvSpPr>
        <p:spPr>
          <a:xfrm>
            <a:off x="965675" y="363025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22" name="Google Shape;522;p2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3" y="1658425"/>
            <a:ext cx="61245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/>
          <p:nvPr>
            <p:ph type="ctrTitle"/>
          </p:nvPr>
        </p:nvSpPr>
        <p:spPr>
          <a:xfrm>
            <a:off x="965675" y="363025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56" name="Google Shape;556;p2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3" y="1658425"/>
            <a:ext cx="61245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/>
          <p:nvPr>
            <p:ph type="ctrTitle"/>
          </p:nvPr>
        </p:nvSpPr>
        <p:spPr>
          <a:xfrm>
            <a:off x="965675" y="363025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64" name="Google Shape;564;p2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90" name="Google Shape;590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2" name="Google Shape;5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3" y="1658425"/>
            <a:ext cx="5580494" cy="33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9"/>
          <p:cNvSpPr txBox="1"/>
          <p:nvPr>
            <p:ph type="ctrTitle"/>
          </p:nvPr>
        </p:nvSpPr>
        <p:spPr>
          <a:xfrm>
            <a:off x="965675" y="363025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98" name="Google Shape;598;p2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04" name="Google Shape;604;p2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24" name="Google Shape;624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3" y="1658425"/>
            <a:ext cx="612457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0"/>
          <p:cNvSpPr txBox="1"/>
          <p:nvPr>
            <p:ph type="ctrTitle"/>
          </p:nvPr>
        </p:nvSpPr>
        <p:spPr>
          <a:xfrm>
            <a:off x="965675" y="363025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Arp spoofing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32" name="Google Shape;632;p3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8" name="Google Shape;638;p3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58" name="Google Shape;658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0" name="Google Shape;6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373" y="1143000"/>
            <a:ext cx="42672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Атака на RIP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92" name="Google Shape;692;p3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4" name="Google Shape;6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775" y="1866850"/>
            <a:ext cx="6563816" cy="27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по домашней работе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5" name="Google Shape;115;p1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25" name="Google Shape;725;p32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2"/>
          <p:cNvSpPr txBox="1"/>
          <p:nvPr/>
        </p:nvSpPr>
        <p:spPr>
          <a:xfrm>
            <a:off x="2128350" y="1847225"/>
            <a:ext cx="5458500" cy="1338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1080000" dist="76200">
              <a:srgbClr val="000000">
                <a:alpha val="88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D9EAD3"/>
                </a:solidFill>
              </a:rPr>
              <a:t>Атаки на SSL</a:t>
            </a:r>
            <a:endParaRPr sz="6000">
              <a:solidFill>
                <a:srgbClr val="D9EAD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SSLSTRIP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33" name="Google Shape;733;p33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34" name="Google Shape;734;p3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40" name="Google Shape;740;p3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3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60" name="Google Shape;760;p3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2" name="Google Shape;7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688" y="1466850"/>
            <a:ext cx="61245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SSLSTRIP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68" name="Google Shape;768;p34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69" name="Google Shape;769;p3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95" name="Google Shape;795;p3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7" name="Google Shape;7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150" y="1319200"/>
            <a:ext cx="612457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SSLSTRIP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03" name="Google Shape;803;p35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Защита: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HSTS (на 100 % не гарантирует);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HTTPS Everywhere.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804" name="Google Shape;804;p3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30" name="Google Shape;830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SSLSPLIT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37" name="Google Shape;837;p3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63" name="Google Shape;863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5" name="Google Shape;8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37" y="1341975"/>
            <a:ext cx="8864525" cy="28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SSLSPLIT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71" name="Google Shape;871;p3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77" name="Google Shape;877;p3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97" name="Google Shape;897;p3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9" name="Google Shape;8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375" y="1329850"/>
            <a:ext cx="8066350" cy="38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8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SSLSPLIT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05" name="Google Shape;905;p3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11" name="Google Shape;911;p3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31" name="Google Shape;931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3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3" name="Google Shape;9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425" y="1295400"/>
            <a:ext cx="752074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SSLSPLIT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39" name="Google Shape;939;p3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45" name="Google Shape;945;p3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65" name="Google Shape;965;p3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7" name="Google Shape;9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81237"/>
            <a:ext cx="9139200" cy="284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Пример уязвимости в приложении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73" name="Google Shape;973;p40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74" name="Google Shape;974;p4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4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4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00" name="Google Shape;1000;p4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4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02" name="Google Shape;1002;p40"/>
          <p:cNvGraphicFramePr/>
          <p:nvPr/>
        </p:nvGraphicFramePr>
        <p:xfrm>
          <a:off x="1223975" y="166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{BDFD52C9-0E22-4553-8E5E-FA2903E141C7}</a:tableStyleId>
              </a:tblPr>
              <a:tblGrid>
                <a:gridCol w="6772800"/>
              </a:tblGrid>
              <a:tr h="23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private static bool CertificateValidationCallBack(</a:t>
                      </a:r>
                      <a:endParaRPr i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object sender,</a:t>
                      </a:r>
                      <a:endParaRPr i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728472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System.Security.Cryptography.X509Certificates.X509Certificate certificate,</a:t>
                      </a:r>
                      <a:endParaRPr i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    System.Security.Cryptography.X509Certificates.X509Chain chain,</a:t>
                      </a:r>
                      <a:endParaRPr i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   System.Net.Security.SslPolicyErrors sslPolicyErrors)</a:t>
                      </a:r>
                      <a:endParaRPr i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        {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" sz="10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          return true;</a:t>
                      </a:r>
                      <a:endParaRPr i="1" sz="1000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ru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        }</a:t>
                      </a:r>
                      <a:endParaRPr sz="1000">
                        <a:solidFill>
                          <a:srgbClr val="2C2D3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Защита от sslsplit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08" name="Google Shape;1008;p41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Аудит кода — поиск уязвимостей;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Certificate pinning;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Ликбез для сотрудников по безопасности.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09" name="Google Shape;1009;p4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35" name="Google Shape;1035;p4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4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2" name="Google Shape;122;p1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eriod"/>
            </a:pPr>
            <a:r>
              <a:rPr lang="ru">
                <a:solidFill>
                  <a:srgbClr val="2C2D30"/>
                </a:solidFill>
              </a:rPr>
              <a:t>Активные атаки.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eriod"/>
            </a:pPr>
            <a:r>
              <a:rPr lang="ru">
                <a:solidFill>
                  <a:srgbClr val="2C2D30"/>
                </a:solidFill>
              </a:rPr>
              <a:t>Типовые MITM-атаки.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eriod"/>
            </a:pPr>
            <a:r>
              <a:rPr lang="ru">
                <a:solidFill>
                  <a:srgbClr val="2C2D30"/>
                </a:solidFill>
              </a:rPr>
              <a:t>Arp-spoofing.</a:t>
            </a:r>
            <a:endParaRPr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AutoNum type="arabicPeriod"/>
            </a:pPr>
            <a:r>
              <a:rPr lang="ru">
                <a:solidFill>
                  <a:srgbClr val="2C2D30"/>
                </a:solidFill>
              </a:rPr>
              <a:t>Dns-spoofing.</a:t>
            </a:r>
            <a:br>
              <a:rPr lang="ru">
                <a:solidFill>
                  <a:srgbClr val="2C2D30"/>
                </a:solidFill>
              </a:rPr>
            </a:b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К концу урока мы познакомимся с сетевыми атаками MITM.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Практическое</a:t>
            </a:r>
            <a:r>
              <a:rPr lang="ru" sz="3200">
                <a:solidFill>
                  <a:srgbClr val="4C5D6E"/>
                </a:solidFill>
              </a:rPr>
              <a:t> задание 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42" name="Google Shape;1042;p42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lang="ru" sz="1400">
                <a:solidFill>
                  <a:srgbClr val="2C2D30"/>
                </a:solidFill>
              </a:rPr>
              <a:t>Выбрать сайт </a:t>
            </a:r>
            <a:r>
              <a:rPr b="1" lang="ru" sz="1400">
                <a:solidFill>
                  <a:srgbClr val="2C2D30"/>
                </a:solidFill>
              </a:rPr>
              <a:t>https</a:t>
            </a:r>
            <a:r>
              <a:rPr lang="ru" sz="1400">
                <a:solidFill>
                  <a:srgbClr val="2C2D30"/>
                </a:solidFill>
              </a:rPr>
              <a:t> и с помощью </a:t>
            </a:r>
            <a:r>
              <a:rPr b="1" lang="ru" sz="1400">
                <a:solidFill>
                  <a:srgbClr val="2C2D30"/>
                </a:solidFill>
              </a:rPr>
              <a:t>arpspoof</a:t>
            </a:r>
            <a:r>
              <a:rPr lang="ru" sz="1400">
                <a:solidFill>
                  <a:srgbClr val="2C2D30"/>
                </a:solidFill>
              </a:rPr>
              <a:t> перехватить данные, используя </a:t>
            </a:r>
            <a:r>
              <a:rPr b="1" lang="ru" sz="1400">
                <a:solidFill>
                  <a:srgbClr val="2C2D30"/>
                </a:solidFill>
              </a:rPr>
              <a:t>ssltrip</a:t>
            </a:r>
            <a:r>
              <a:rPr lang="ru" sz="1400">
                <a:solidFill>
                  <a:srgbClr val="2C2D30"/>
                </a:solidFill>
              </a:rPr>
              <a:t>. Сайт открыть в браузере жертвы. 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lang="ru" sz="1400">
                <a:solidFill>
                  <a:srgbClr val="2C2D30"/>
                </a:solidFill>
              </a:rPr>
              <a:t>* Выполнить задание 1, используя </a:t>
            </a:r>
            <a:r>
              <a:rPr b="1" lang="ru" sz="1400">
                <a:solidFill>
                  <a:srgbClr val="2C2D30"/>
                </a:solidFill>
              </a:rPr>
              <a:t>dhcp spoof</a:t>
            </a:r>
            <a:r>
              <a:rPr lang="ru" sz="1400">
                <a:solidFill>
                  <a:srgbClr val="2C2D30"/>
                </a:solidFill>
              </a:rPr>
              <a:t>. Разобраться, как работает </a:t>
            </a:r>
            <a:r>
              <a:rPr b="1" lang="ru" sz="1400">
                <a:solidFill>
                  <a:srgbClr val="2C2D30"/>
                </a:solidFill>
              </a:rPr>
              <a:t>dhcp spoofing</a:t>
            </a:r>
            <a:r>
              <a:rPr lang="ru" sz="1400">
                <a:solidFill>
                  <a:srgbClr val="2C2D30"/>
                </a:solidFill>
              </a:rPr>
              <a:t>, применяя Wireshark. С помощью </a:t>
            </a:r>
            <a:r>
              <a:rPr b="1" lang="ru" sz="1400">
                <a:solidFill>
                  <a:srgbClr val="2C2D30"/>
                </a:solidFill>
              </a:rPr>
              <a:t>ettercap -G </a:t>
            </a:r>
            <a:r>
              <a:rPr lang="ru" sz="1400">
                <a:solidFill>
                  <a:srgbClr val="2C2D30"/>
                </a:solidFill>
              </a:rPr>
              <a:t>запустить </a:t>
            </a:r>
            <a:r>
              <a:rPr b="1" lang="ru" sz="1400">
                <a:solidFill>
                  <a:srgbClr val="2C2D30"/>
                </a:solidFill>
              </a:rPr>
              <a:t>dhcp spoof</a:t>
            </a:r>
            <a:r>
              <a:rPr lang="ru" sz="1400">
                <a:solidFill>
                  <a:srgbClr val="2C2D30"/>
                </a:solidFill>
              </a:rPr>
              <a:t>, направив трафик жертвы на </a:t>
            </a:r>
            <a:r>
              <a:rPr b="1" lang="ru" sz="1400">
                <a:solidFill>
                  <a:srgbClr val="2C2D30"/>
                </a:solidFill>
              </a:rPr>
              <a:t>Kali linux</a:t>
            </a:r>
            <a:r>
              <a:rPr lang="ru" sz="1400">
                <a:solidFill>
                  <a:srgbClr val="2C2D30"/>
                </a:solidFill>
              </a:rPr>
              <a:t>. В Wireshark перехватить пароль на сайт https, который пытается посетить жертва.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2C2D30"/>
              </a:buClr>
              <a:buSzPts val="1400"/>
              <a:buChar char="●"/>
            </a:pPr>
            <a:r>
              <a:rPr lang="ru" sz="1400">
                <a:solidFill>
                  <a:srgbClr val="2C2D30"/>
                </a:solidFill>
              </a:rPr>
              <a:t>* Выполнить задание 2, используя </a:t>
            </a:r>
            <a:r>
              <a:rPr b="1" lang="ru" sz="1400">
                <a:solidFill>
                  <a:srgbClr val="2C2D30"/>
                </a:solidFill>
              </a:rPr>
              <a:t>sslsplit</a:t>
            </a:r>
            <a:r>
              <a:rPr lang="ru" sz="1400">
                <a:solidFill>
                  <a:srgbClr val="2C2D30"/>
                </a:solidFill>
              </a:rPr>
              <a:t>. Сгенерировать сертификат, скормить его </a:t>
            </a:r>
            <a:r>
              <a:rPr b="1" lang="ru" sz="1400">
                <a:solidFill>
                  <a:srgbClr val="2C2D30"/>
                </a:solidFill>
              </a:rPr>
              <a:t>sslsplit</a:t>
            </a:r>
            <a:r>
              <a:rPr lang="ru" sz="1400">
                <a:solidFill>
                  <a:srgbClr val="2C2D30"/>
                </a:solidFill>
              </a:rPr>
              <a:t>. Если сайт перестает работать при атаке </a:t>
            </a:r>
            <a:r>
              <a:rPr b="1" lang="ru" sz="1400">
                <a:solidFill>
                  <a:srgbClr val="2C2D30"/>
                </a:solidFill>
              </a:rPr>
              <a:t>sslstrip</a:t>
            </a:r>
            <a:r>
              <a:rPr lang="ru" sz="1400">
                <a:solidFill>
                  <a:srgbClr val="2C2D30"/>
                </a:solidFill>
              </a:rPr>
              <a:t>, попробовать поработать с </a:t>
            </a:r>
            <a:r>
              <a:rPr b="1" lang="ru" sz="1400">
                <a:solidFill>
                  <a:srgbClr val="2C2D30"/>
                </a:solidFill>
              </a:rPr>
              <a:t>sslsplit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0" lvl="0" marL="457200" rtl="0" algn="l">
              <a:lnSpc>
                <a:spcPct val="2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43" name="Google Shape;1043;p4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49" name="Google Shape;1049;p4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4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69" name="Google Shape;1069;p4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4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Полезные ссылки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76" name="Google Shape;1076;p43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 u="sng">
                <a:solidFill>
                  <a:schemeClr val="hlink"/>
                </a:solidFill>
                <a:hlinkClick r:id="rId3"/>
              </a:rPr>
              <a:t>http://ettercap.github.io/ettercap/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 u="sng">
                <a:solidFill>
                  <a:schemeClr val="hlink"/>
                </a:solidFill>
                <a:hlinkClick r:id="rId4"/>
              </a:rPr>
              <a:t>http://bit.ly/1C9ge9U</a:t>
            </a:r>
            <a:r>
              <a:rPr lang="ru" sz="1400">
                <a:solidFill>
                  <a:srgbClr val="2C2D30"/>
                </a:solidFill>
              </a:rPr>
              <a:t> (ettercap filters sample).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u="sng">
                <a:solidFill>
                  <a:srgbClr val="1155CC"/>
                </a:solidFill>
                <a:hlinkClick r:id="rId5"/>
              </a:rPr>
              <a:t>https://ru.wikipedia.org/wiki/HTTPS_Everywhere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u="sng">
                <a:solidFill>
                  <a:srgbClr val="1155CC"/>
                </a:solidFill>
                <a:hlinkClick r:id="rId6"/>
              </a:rPr>
              <a:t>https://kali.tools/?p=177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sz="1400" u="sng">
                <a:solidFill>
                  <a:srgbClr val="1155CC"/>
                </a:solidFill>
                <a:hlinkClick r:id="rId7"/>
              </a:rPr>
              <a:t>https://kali.tools/?p=1232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C2D30"/>
              </a:solidFill>
            </a:endParaRPr>
          </a:p>
          <a:p>
            <a:pPr indent="0" lvl="0" marL="457200" rtl="0" algn="l">
              <a:lnSpc>
                <a:spcPct val="2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77" name="Google Shape;1077;p4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03" name="Google Shape;1103;p43"/>
          <p:cNvPicPr preferRelativeResize="0"/>
          <p:nvPr/>
        </p:nvPicPr>
        <p:blipFill rotWithShape="1">
          <a:blip r:embed="rId8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4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10" name="Google Shape;1110;p4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16" name="Google Shape;1116;p4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4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4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4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36" name="Google Shape;1136;p4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4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800">
                <a:solidFill>
                  <a:srgbClr val="FCE5CD"/>
                </a:solidFill>
              </a:rPr>
              <a:t>DOS-атаки</a:t>
            </a:r>
            <a:endParaRPr sz="4800">
              <a:solidFill>
                <a:srgbClr val="FCE5CD"/>
              </a:solidFill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2" name="Google Shape;182;p16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DOS-атаки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89" name="Google Shape;189;p17"/>
          <p:cNvSpPr txBox="1"/>
          <p:nvPr>
            <p:ph type="ctrTitle"/>
          </p:nvPr>
        </p:nvSpPr>
        <p:spPr>
          <a:xfrm>
            <a:off x="1142375" y="2286000"/>
            <a:ext cx="73293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DoS — Denial of Service;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DDoS — Distributed Denial of Service.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6" name="Google Shape;216;p1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ctrTitle"/>
          </p:nvPr>
        </p:nvSpPr>
        <p:spPr>
          <a:xfrm>
            <a:off x="474425" y="1809600"/>
            <a:ext cx="285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DOS-атаки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49" name="Google Shape;249;p1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526" y="0"/>
            <a:ext cx="5513325" cy="53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DOS-атаки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57" name="Google Shape;257;p19"/>
          <p:cNvSpPr txBox="1"/>
          <p:nvPr>
            <p:ph type="ctrTitle"/>
          </p:nvPr>
        </p:nvSpPr>
        <p:spPr>
          <a:xfrm>
            <a:off x="1142375" y="1906300"/>
            <a:ext cx="73293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C2D30"/>
                </a:solidFill>
              </a:rPr>
              <a:t>1.  Шторм ложных TCP-запросов на создание соединения.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2. UDP flood.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3. Ложные DHCP-клиенты.</a:t>
            </a:r>
            <a:br>
              <a:rPr lang="ru" sz="1800">
                <a:solidFill>
                  <a:srgbClr val="2C2D30"/>
                </a:solidFill>
              </a:rPr>
            </a:b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84" name="Google Shape;284;p1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DOS-атаки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91" name="Google Shape;291;p20"/>
          <p:cNvSpPr txBox="1"/>
          <p:nvPr>
            <p:ph type="ctrTitle"/>
          </p:nvPr>
        </p:nvSpPr>
        <p:spPr>
          <a:xfrm>
            <a:off x="1142375" y="949175"/>
            <a:ext cx="7329300" cy="4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4. Smurf-атака.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5. Изменение конфигурации или состояния узла.</a:t>
            </a:r>
            <a:br>
              <a:rPr lang="ru" sz="1800">
                <a:solidFill>
                  <a:srgbClr val="2C2D30"/>
                </a:solidFill>
              </a:rPr>
            </a:br>
            <a:r>
              <a:rPr lang="ru" sz="1800">
                <a:solidFill>
                  <a:srgbClr val="2C2D30"/>
                </a:solidFill>
              </a:rPr>
              <a:t>6. Атаки, использующие ошибки реализации сетевых служб.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18" name="Google Shape;318;p2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>
            <p:ph type="ctrTitle"/>
          </p:nvPr>
        </p:nvSpPr>
        <p:spPr>
          <a:xfrm>
            <a:off x="1142375" y="1922950"/>
            <a:ext cx="73293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240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" sz="1800">
                <a:solidFill>
                  <a:srgbClr val="2C2D30"/>
                </a:solidFill>
              </a:rPr>
            </a:br>
            <a:endParaRPr sz="2000">
              <a:solidFill>
                <a:srgbClr val="2C2D30"/>
              </a:solidFill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51" name="Google Shape;351;p2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635" y="0"/>
            <a:ext cx="78665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 txBox="1"/>
          <p:nvPr>
            <p:ph type="ctrTitle"/>
          </p:nvPr>
        </p:nvSpPr>
        <p:spPr>
          <a:xfrm>
            <a:off x="1272625" y="3928375"/>
            <a:ext cx="240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SYN-flood</a:t>
            </a:r>
            <a:endParaRPr sz="3200">
              <a:solidFill>
                <a:srgbClr val="4C5D6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