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ru-RU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Обратить внимание что есть шеллы по tcp, http, https, named pipe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3"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4"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"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idx="1" type="subTitle"/>
          </p:nvPr>
        </p:nvSpPr>
        <p:spPr>
          <a:xfrm>
            <a:off x="311760" y="744480"/>
            <a:ext cx="8519400" cy="9511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8"/>
          <p:cNvSpPr txBox="1"/>
          <p:nvPr>
            <p:ph idx="3"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3"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idx="3"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3429360" y="1714680"/>
            <a:ext cx="5137560" cy="17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ru-RU" sz="4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Metasploit Framework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1920" y="1714320"/>
            <a:ext cx="1713600" cy="171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3429360" y="3429000"/>
            <a:ext cx="456660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>
                <a:solidFill>
                  <a:srgbClr val="BDC2CA"/>
                </a:solidFill>
              </a:rPr>
              <a:t>Практика т</a:t>
            </a:r>
            <a:r>
              <a:rPr b="0" i="0" lang="ru-RU" sz="1600" u="none" cap="none" strike="noStrike">
                <a:solidFill>
                  <a:srgbClr val="BDC2CA"/>
                </a:solidFill>
                <a:latin typeface="Arial"/>
                <a:ea typeface="Arial"/>
                <a:cs typeface="Arial"/>
                <a:sym typeface="Arial"/>
              </a:rPr>
              <a:t>естировани</a:t>
            </a:r>
            <a:r>
              <a:rPr lang="ru-RU" sz="1600">
                <a:solidFill>
                  <a:srgbClr val="BDC2CA"/>
                </a:solidFill>
              </a:rPr>
              <a:t>я</a:t>
            </a:r>
            <a:r>
              <a:rPr b="0" i="0" lang="ru-RU" sz="1600" u="none" cap="none" strike="noStrike">
                <a:solidFill>
                  <a:srgbClr val="BDC2CA"/>
                </a:solidFill>
                <a:latin typeface="Arial"/>
                <a:ea typeface="Arial"/>
                <a:cs typeface="Arial"/>
                <a:sym typeface="Arial"/>
              </a:rPr>
              <a:t> на проникновение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3429360" y="571320"/>
            <a:ext cx="45666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RU" sz="1600" u="none" cap="none" strike="noStrike">
                <a:solidFill>
                  <a:srgbClr val="BDC2CA"/>
                </a:solidFill>
                <a:latin typeface="Arial"/>
                <a:ea typeface="Arial"/>
                <a:cs typeface="Arial"/>
                <a:sym typeface="Arial"/>
              </a:rPr>
              <a:t>Безопасность сети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3427200" y="1143000"/>
            <a:ext cx="45666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Урок 5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3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3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3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3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3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3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3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3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23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3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23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23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3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23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3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3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3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3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23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3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85" name="Google Shape;385;p23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3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3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23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9" name="Google Shape;389;p23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23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1" name="Google Shape;39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15400" y="914400"/>
            <a:ext cx="6283079" cy="3414532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4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24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24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4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4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2" name="Google Shape;402;p24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24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24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24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24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24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4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4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4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4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4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4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4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4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4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24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24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24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24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24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Google Shape;422;p24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24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24"/>
          <p:cNvSpPr/>
          <p:nvPr/>
        </p:nvSpPr>
        <p:spPr>
          <a:xfrm>
            <a:off x="1142640" y="571680"/>
            <a:ext cx="6853680" cy="7825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Основные компоненты MSF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25" name="Google Shape;425;p24"/>
          <p:cNvSpPr/>
          <p:nvPr/>
        </p:nvSpPr>
        <p:spPr>
          <a:xfrm>
            <a:off x="1192899" y="1345011"/>
            <a:ext cx="6803421" cy="94063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Kali Linux компоненты MSF располагаются в каталоге </a:t>
            </a:r>
            <a:r>
              <a:rPr b="1" i="0" lang="ru-RU" sz="1600" u="none" cap="none" strike="noStrike">
                <a:solidFill>
                  <a:srgbClr val="000000"/>
                </a:solidFill>
              </a:rPr>
              <a:t>/usr/share/metasploit-framework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426" name="Google Shape;42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2899" y="2430685"/>
            <a:ext cx="6803421" cy="1724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5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25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25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25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25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25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7" name="Google Shape;437;p25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5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5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5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25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25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25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25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25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25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25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25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25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5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5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25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25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25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25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25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7" name="Google Shape;457;p2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25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25"/>
          <p:cNvSpPr/>
          <p:nvPr/>
        </p:nvSpPr>
        <p:spPr>
          <a:xfrm>
            <a:off x="1142650" y="571676"/>
            <a:ext cx="68538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Каталоги модулей в MSF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60" name="Google Shape;460;p25"/>
          <p:cNvSpPr/>
          <p:nvPr/>
        </p:nvSpPr>
        <p:spPr>
          <a:xfrm>
            <a:off x="1192899" y="1345010"/>
            <a:ext cx="6803421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Auxiliary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каталог для хранения вспомогательных модулей (сканеры, фаззеры). Пример: </a:t>
            </a: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auxiliary/scanner/ftp/ftp_login;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Exploits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каталог для хранения эксплоитов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Payloads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содержит модули для пэйлоадов, которые будут запущены удаленно на стороне жертвы.</a:t>
            </a:r>
            <a:r>
              <a:rPr lang="ru-RU" sz="1600"/>
              <a:t>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Encoders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содерж</a:t>
            </a:r>
            <a:r>
              <a:rPr lang="ru-RU" sz="1600"/>
              <a:t>а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 модули для кодирования payload;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Nops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(от англ. No Operation</a:t>
            </a:r>
            <a:r>
              <a:rPr lang="ru-RU" sz="1600"/>
              <a:t> </a:t>
            </a:r>
            <a:r>
              <a:rPr lang="ru-RU" sz="1600">
                <a:solidFill>
                  <a:schemeClr val="dk1"/>
                </a:solidFill>
              </a:rPr>
              <a:t>— 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пустая инструкция)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увелич</a:t>
            </a:r>
            <a:r>
              <a:rPr lang="ru-RU" sz="1600"/>
              <a:t>ивают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размер файла.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модули, которые служат для постэксплуатационных атак системы</a:t>
            </a:r>
            <a:r>
              <a:rPr lang="ru-RU" sz="1600"/>
              <a:t>, то есть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после доступа к системе.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6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6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6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6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6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6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71" name="Google Shape;471;p26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26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6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26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26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6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6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6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6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6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6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6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6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6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26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6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6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26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26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26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1" name="Google Shape;491;p2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26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26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Основные команды MSF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94" name="Google Shape;494;p26"/>
          <p:cNvSpPr/>
          <p:nvPr/>
        </p:nvSpPr>
        <p:spPr>
          <a:xfrm>
            <a:off x="1141920" y="1345011"/>
            <a:ext cx="6854400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msfconsole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запуск оболочки MSF. В основном вся работа с MSF происходит именно в ней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msfd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запуск демона, который позволит использовать msfconsole удаленно, в рамках tcp</a:t>
            </a:r>
            <a:r>
              <a:rPr lang="ru-RU" sz="1600"/>
              <a:t>-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соединения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msfdb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у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правление БД для Metasploit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msfrpc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позволит подключаться к MSF с помощью RPC. </a:t>
            </a:r>
            <a:r>
              <a:rPr lang="ru-RU" sz="1600"/>
              <a:t>Применяется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использования в BeeF (Browser exploitation framework) эксплоитов Metasploit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msfvenom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генератор payload. Позволяет создавать и модифицировать payload и сохранять отдельно.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msfupdate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утилита для обновления MSF. В Kali Linux рекомендуется перед обновлением MSF обновить ОС.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2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2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2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2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2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2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2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2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2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2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27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27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7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27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27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27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1" name="Google Shape;521;p27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7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27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5" name="Google Shape;525;p2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p2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7" name="Google Shape;527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1920" y="1504709"/>
            <a:ext cx="6948784" cy="1747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28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28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28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28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28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28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8" name="Google Shape;538;p28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28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28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28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28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28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28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28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28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28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28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8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28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28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28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28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28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28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28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28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8" name="Google Shape;558;p2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59" name="Google Shape;559;p28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28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Основные понятия в msfconsole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1" name="Google Shape;561;p28"/>
          <p:cNvSpPr/>
          <p:nvPr/>
        </p:nvSpPr>
        <p:spPr>
          <a:xfrm>
            <a:off x="1141920" y="1345011"/>
            <a:ext cx="6854400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Эксплоит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msfconsole это модуль, который используется для эксплуатации уязвимости. У каждого эксплоита есть ряд параметро</a:t>
            </a:r>
            <a:r>
              <a:rPr lang="ru-RU" sz="1600"/>
              <a:t>в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которые нужно настроить.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«полезная» нагрузка для эксплоита. </a:t>
            </a:r>
            <a:r>
              <a:rPr lang="ru-RU" sz="1600"/>
              <a:t>П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редставляет собой модуль.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Шелл 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(от англ. Shell</a:t>
            </a:r>
            <a:r>
              <a:rPr lang="ru-RU" sz="1600"/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оболочка)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запуск у жертвы командной оболочки</a:t>
            </a:r>
            <a:r>
              <a:rPr lang="ru-RU" sz="1600"/>
              <a:t>, чтобы выполнять 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действи</a:t>
            </a:r>
            <a:r>
              <a:rPr lang="ru-RU" sz="1600"/>
              <a:t>я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выгодны</a:t>
            </a:r>
            <a:r>
              <a:rPr lang="ru-RU" sz="1600"/>
              <a:t>е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злоумышленнику. При этом </a:t>
            </a:r>
            <a:r>
              <a:rPr lang="ru-RU" sz="1600"/>
              <a:t>за счет запуска шелла 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организуется канал связи между жертвой и злоумышленником.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29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29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29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29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29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29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72" name="Google Shape;572;p29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29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29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29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29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29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29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29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29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29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29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9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9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9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29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29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29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29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29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29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2" name="Google Shape;592;p2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29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p29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Виды payload в msfconsole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5" name="Google Shape;595;p29"/>
          <p:cNvSpPr/>
          <p:nvPr/>
        </p:nvSpPr>
        <p:spPr>
          <a:xfrm>
            <a:off x="1141920" y="1345011"/>
            <a:ext cx="6854400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Inline (Non Staged)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1600"/>
              <a:t>В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ид payload, при котором эксплоит и шелл</a:t>
            </a:r>
            <a:r>
              <a:rPr lang="ru-RU" sz="1600"/>
              <a:t>-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код находятся в одном объекте. Полезен, если нет сетевого доступа к объекту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можно взять такой payload и запустить его на жертве. </a:t>
            </a:r>
            <a:r>
              <a:rPr lang="ru-RU" sz="1600"/>
              <a:t>М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инус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большой размер.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Staged payload.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P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ayload состоит из двух частей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stage и stager. Stager</a:t>
            </a:r>
            <a:r>
              <a:rPr lang="ru-RU" sz="1600"/>
              <a:t>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payload небольшого размера, задач</a:t>
            </a:r>
            <a:r>
              <a:rPr lang="ru-RU" sz="1600"/>
              <a:t>а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которого </a:t>
            </a:r>
            <a:r>
              <a:rPr lang="ru-RU" sz="1600">
                <a:solidFill>
                  <a:schemeClr val="dk1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запуститься и загрузить большую часть (stage). Из минусов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не все payload такие.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30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30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30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30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30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30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30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30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30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30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30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30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30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30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30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30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30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30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30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0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30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30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2" name="Google Shape;622;p30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30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30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30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6" name="Google Shape;626;p3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Google Shape;627;p30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8" name="Google Shape;62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" y="1019932"/>
            <a:ext cx="6856560" cy="138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08245" y="2662296"/>
            <a:ext cx="5133975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31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1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31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31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31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31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40" name="Google Shape;640;p31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31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1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1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31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31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31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31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31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1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1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31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31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31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31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31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31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31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31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31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0" name="Google Shape;660;p31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61" name="Google Shape;661;p31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31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Техники для payload в msfconsole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3" name="Google Shape;663;p31"/>
          <p:cNvSpPr/>
          <p:nvPr/>
        </p:nvSpPr>
        <p:spPr>
          <a:xfrm>
            <a:off x="1141920" y="1345011"/>
            <a:ext cx="6854400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PassiveX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использует технику </a:t>
            </a:r>
            <a:r>
              <a:rPr b="1" i="0" lang="ru-RU" sz="1600" u="none" cap="none" strike="noStrike">
                <a:solidFill>
                  <a:srgbClr val="000000"/>
                </a:solidFill>
              </a:rPr>
              <a:t>ActiveX through Internet Explorer</a:t>
            </a:r>
            <a:r>
              <a:rPr lang="ru-RU" sz="1600"/>
              <a:t>, чтобы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обход</a:t>
            </a:r>
            <a:r>
              <a:rPr lang="ru-RU" sz="1600"/>
              <a:t>ить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фильтр</a:t>
            </a:r>
            <a:r>
              <a:rPr lang="ru-RU" sz="1600"/>
              <a:t>ы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исходящего трафика брандмауэром.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NoNX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данный вид payload используется для обхода DEP (Data Execution Prevention).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используют технику </a:t>
            </a:r>
            <a:r>
              <a:rPr b="1" i="0" lang="ru-RU" sz="1600" u="none" cap="none" strike="noStrike">
                <a:solidFill>
                  <a:srgbClr val="000000"/>
                </a:solidFill>
              </a:rPr>
              <a:t>dll injection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инъекции в процесс.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IPv6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работы в сетях IPv6.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1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Reflective DLL Injection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/>
              <a:t>—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инъекция payload в работающ</a:t>
            </a:r>
            <a:r>
              <a:rPr lang="ru-RU" sz="1600"/>
              <a:t>ий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памяти процесс.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32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32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32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32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32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32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74" name="Google Shape;674;p32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32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32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32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32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32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32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32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32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32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32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32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32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32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32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32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32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32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32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32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4" name="Google Shape;694;p32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Google Shape;695;p32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32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Возможные shell в msfconsole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7" name="Google Shape;697;p32"/>
          <p:cNvSpPr/>
          <p:nvPr/>
        </p:nvSpPr>
        <p:spPr>
          <a:xfrm>
            <a:off x="1018572" y="1345011"/>
            <a:ext cx="7176304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lang="ru-RU" sz="1600">
                <a:solidFill>
                  <a:srgbClr val="2C2D30"/>
                </a:solidFill>
              </a:rPr>
              <a:t>Vncinject</a:t>
            </a:r>
            <a:r>
              <a:rPr lang="ru-RU" sz="1600">
                <a:solidFill>
                  <a:srgbClr val="2C2D30"/>
                </a:solidFill>
              </a:rPr>
              <a:t> — все payload этого класса используются для скрытого доступа к удаленному рабочему столу при помощи протокола VNC. При этом на машине атакующего должен быть установлен VNC-клиент. Пример модуля: </a:t>
            </a:r>
            <a:r>
              <a:rPr b="1" lang="ru-RU" sz="1600">
                <a:solidFill>
                  <a:srgbClr val="2C2D30"/>
                </a:solidFill>
              </a:rPr>
              <a:t>payload/windows/vncinject/reverse_tcp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285750" lvl="0" marL="28575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lang="ru-RU" sz="1600">
                <a:solidFill>
                  <a:srgbClr val="2C2D30"/>
                </a:solidFill>
              </a:rPr>
              <a:t>Upexec </a:t>
            </a:r>
            <a:r>
              <a:rPr lang="ru-RU" sz="1600">
                <a:solidFill>
                  <a:srgbClr val="2C2D30"/>
                </a:solidFill>
              </a:rPr>
              <a:t>— позволяет загрузить выбранную оболочку и выполнить ее. При этом указывается путь к нужному файлу. Пример модуля: </a:t>
            </a:r>
            <a:r>
              <a:rPr b="1" lang="ru-RU" sz="1600">
                <a:solidFill>
                  <a:srgbClr val="2C2D30"/>
                </a:solidFill>
              </a:rPr>
              <a:t>payload/windows/upexec/reverse_tcp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285750" lvl="0" marL="28575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lang="ru-RU" sz="1600">
                <a:solidFill>
                  <a:srgbClr val="2C2D30"/>
                </a:solidFill>
              </a:rPr>
              <a:t>Обычная командная оболочка </a:t>
            </a:r>
            <a:r>
              <a:rPr lang="ru-RU" sz="1600">
                <a:solidFill>
                  <a:srgbClr val="2C2D30"/>
                </a:solidFill>
              </a:rPr>
              <a:t>— в качестве шелла используется командная оболочка, принятая для атакуемой ОС. Для Linux это </a:t>
            </a:r>
            <a:r>
              <a:rPr b="1" lang="ru-RU" sz="1600">
                <a:solidFill>
                  <a:srgbClr val="2C2D30"/>
                </a:solidFill>
              </a:rPr>
              <a:t>/bin/sh, </a:t>
            </a:r>
            <a:r>
              <a:rPr lang="ru-RU" sz="1600">
                <a:solidFill>
                  <a:srgbClr val="2C2D30"/>
                </a:solidFill>
              </a:rPr>
              <a:t>для Windows — </a:t>
            </a:r>
            <a:r>
              <a:rPr b="1" lang="ru-RU" sz="1600">
                <a:solidFill>
                  <a:srgbClr val="2C2D30"/>
                </a:solidFill>
              </a:rPr>
              <a:t>CMD</a:t>
            </a:r>
            <a:r>
              <a:rPr lang="ru-RU" sz="1600">
                <a:solidFill>
                  <a:srgbClr val="2C2D30"/>
                </a:solidFill>
              </a:rPr>
              <a:t>. Пример модуля: </a:t>
            </a:r>
            <a:r>
              <a:rPr b="1" lang="ru-RU" sz="1600">
                <a:solidFill>
                  <a:srgbClr val="2C2D30"/>
                </a:solidFill>
              </a:rPr>
              <a:t>payload/linux/x86/exec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 b="1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Обзор домашнего задания предыдущего урока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5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3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33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33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33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33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33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8" name="Google Shape;708;p33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33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33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33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33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33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33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33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33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33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p33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33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33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33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33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33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33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33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33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33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8" name="Google Shape;728;p33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Google Shape;729;p33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33"/>
          <p:cNvSpPr/>
          <p:nvPr/>
        </p:nvSpPr>
        <p:spPr>
          <a:xfrm>
            <a:off x="1142640" y="532435"/>
            <a:ext cx="6853680" cy="610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Техники для shell в msfconsole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31" name="Google Shape;731;p33"/>
          <p:cNvSpPr/>
          <p:nvPr/>
        </p:nvSpPr>
        <p:spPr>
          <a:xfrm>
            <a:off x="1141920" y="1345011"/>
            <a:ext cx="6854400" cy="3226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73050" lvl="0" marL="28575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Font typeface="Arial"/>
              <a:buChar char="•"/>
            </a:pPr>
            <a:r>
              <a:rPr b="1" lang="ru-RU">
                <a:solidFill>
                  <a:srgbClr val="2C2D30"/>
                </a:solidFill>
              </a:rPr>
              <a:t>Blind shell</a:t>
            </a:r>
            <a:r>
              <a:rPr lang="ru-RU">
                <a:solidFill>
                  <a:srgbClr val="2C2D30"/>
                </a:solidFill>
              </a:rPr>
              <a:t> — здесь</a:t>
            </a:r>
            <a:r>
              <a:rPr b="1" lang="ru-RU">
                <a:solidFill>
                  <a:srgbClr val="2C2D30"/>
                </a:solidFill>
              </a:rPr>
              <a:t> listener</a:t>
            </a:r>
            <a:r>
              <a:rPr lang="ru-RU">
                <a:solidFill>
                  <a:srgbClr val="2C2D30"/>
                </a:solidFill>
              </a:rPr>
              <a:t> запускается на ПК жертвы и прослушивает порт, а клиент подключается к открытому порту. В теории считается, что </a:t>
            </a:r>
            <a:r>
              <a:rPr b="1" lang="ru-RU">
                <a:solidFill>
                  <a:srgbClr val="2C2D30"/>
                </a:solidFill>
              </a:rPr>
              <a:t>bind shell</a:t>
            </a:r>
            <a:r>
              <a:rPr lang="ru-RU">
                <a:solidFill>
                  <a:srgbClr val="2C2D30"/>
                </a:solidFill>
              </a:rPr>
              <a:t> можно заблокировать брандмауэром, так как обычно на ПК жертвы фильтруется входящий трафик.</a:t>
            </a:r>
            <a:endParaRPr>
              <a:solidFill>
                <a:srgbClr val="2C2D30"/>
              </a:solidFill>
            </a:endParaRPr>
          </a:p>
          <a:p>
            <a:pPr indent="-273050" lvl="0" marL="28575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400"/>
              <a:buFont typeface="Arial"/>
              <a:buChar char="•"/>
            </a:pPr>
            <a:r>
              <a:rPr b="1" lang="ru-RU">
                <a:solidFill>
                  <a:srgbClr val="2C2D30"/>
                </a:solidFill>
              </a:rPr>
              <a:t>Reverse shell</a:t>
            </a:r>
            <a:r>
              <a:rPr lang="ru-RU">
                <a:solidFill>
                  <a:srgbClr val="2C2D30"/>
                </a:solidFill>
              </a:rPr>
              <a:t> — </a:t>
            </a:r>
            <a:r>
              <a:rPr b="1" lang="ru-RU">
                <a:solidFill>
                  <a:srgbClr val="2C2D30"/>
                </a:solidFill>
              </a:rPr>
              <a:t>listener</a:t>
            </a:r>
            <a:r>
              <a:rPr lang="ru-RU">
                <a:solidFill>
                  <a:srgbClr val="2C2D30"/>
                </a:solidFill>
              </a:rPr>
              <a:t> запускается на ПК атакующего и прослушивает порт, а жертва, которая является клиентом, подключается к открытому порту на ПК атакующего. Считается, что </a:t>
            </a:r>
            <a:r>
              <a:rPr b="1" lang="ru-RU">
                <a:solidFill>
                  <a:srgbClr val="2C2D30"/>
                </a:solidFill>
              </a:rPr>
              <a:t>reverse shell</a:t>
            </a:r>
            <a:r>
              <a:rPr lang="ru-RU">
                <a:solidFill>
                  <a:srgbClr val="2C2D30"/>
                </a:solidFill>
              </a:rPr>
              <a:t> полезнее для злоумышленника, так как обычно на ПК жертвы фильтруется только входящий трафик, а исходящий порой целиком разрешается.</a:t>
            </a:r>
            <a:endParaRPr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34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34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34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34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34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34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34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34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34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34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34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34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34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34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34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34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34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34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34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4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4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4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8" name="Google Shape;758;p34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4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4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4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2" name="Google Shape;762;p34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763" name="Google Shape;763;p34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4" name="Google Shape;764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1920" y="1273215"/>
            <a:ext cx="6856560" cy="2155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35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5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5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5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5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5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75" name="Google Shape;775;p35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5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5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5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5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5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5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5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5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5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5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5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5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5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5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5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5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5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5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5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5" name="Google Shape;795;p3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796" name="Google Shape;796;p35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5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73050" lvl="0" marL="41275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Font typeface="Arial"/>
              <a:buAutoNum type="arabicPeriod"/>
            </a:pPr>
            <a:r>
              <a:rPr lang="ru-RU">
                <a:solidFill>
                  <a:srgbClr val="2C2D30"/>
                </a:solidFill>
              </a:rPr>
              <a:t>Изучить задание 4. Почему в нем не получилось создать сценарий автозапуска бэкдора с правами SYSTEM?</a:t>
            </a:r>
            <a:endParaRPr>
              <a:solidFill>
                <a:srgbClr val="2C2D30"/>
              </a:solidFill>
            </a:endParaRPr>
          </a:p>
          <a:p>
            <a:pPr indent="-273050" lvl="0" marL="41275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Font typeface="Arial"/>
              <a:buAutoNum type="arabicPeriod"/>
            </a:pPr>
            <a:r>
              <a:rPr lang="ru-RU">
                <a:solidFill>
                  <a:srgbClr val="2C2D30"/>
                </a:solidFill>
              </a:rPr>
              <a:t>Какие возможности дает злоумышленнику повышение привилегий в Windows до уровня </a:t>
            </a:r>
            <a:r>
              <a:rPr b="1" lang="ru-RU">
                <a:solidFill>
                  <a:srgbClr val="2C2D30"/>
                </a:solidFill>
              </a:rPr>
              <a:t>NT AUTHORITY\SYSTEM?</a:t>
            </a:r>
            <a:r>
              <a:rPr lang="ru-RU">
                <a:solidFill>
                  <a:srgbClr val="2C2D30"/>
                </a:solidFill>
              </a:rPr>
              <a:t> Ответ обосновать практическими примерами с использованием MSF.</a:t>
            </a:r>
            <a:endParaRPr>
              <a:solidFill>
                <a:srgbClr val="2C2D30"/>
              </a:solidFill>
            </a:endParaRPr>
          </a:p>
          <a:p>
            <a:pPr indent="-273050" lvl="0" marL="41275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400"/>
              <a:buFont typeface="Arial"/>
              <a:buAutoNum type="arabicPeriod"/>
            </a:pPr>
            <a:r>
              <a:rPr lang="ru-RU">
                <a:solidFill>
                  <a:srgbClr val="2C2D30"/>
                </a:solidFill>
              </a:rPr>
              <a:t>Проверить систему на базе ОС Windows на уязвимости, которые могут привести к атакам WannaCRY и подобного вредоносного ПО. Если система уязвима, при помощи MSF продемонстрируйте возможные векторы атак с использованием данной уязвимости.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798" name="Google Shape;798;p35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rgbClr val="4C5D6E"/>
                </a:solidFill>
              </a:rPr>
              <a:t>Практическое</a:t>
            </a: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 задание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36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Практическая демонстрация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04" name="Google Shape;804;p36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36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36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36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36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36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10" name="Google Shape;810;p36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36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36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36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36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36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36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36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36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36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36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36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36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36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36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36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36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p36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36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36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0" name="Google Shape;830;p3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31" name="Google Shape;831;p36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5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37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r>
              <a:rPr lang="ru-RU" sz="3200">
                <a:solidFill>
                  <a:srgbClr val="4C5D6E"/>
                </a:solidFill>
              </a:rPr>
              <a:t> участников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37" name="Google Shape;837;p37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37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p37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37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37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37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43" name="Google Shape;843;p37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p37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37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37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37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37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37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37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37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37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37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37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37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37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37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37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Google Shape;859;p37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Google Shape;860;p37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37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37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3" name="Google Shape;863;p3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64" name="Google Shape;864;p37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38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0" name="Google Shape;870;p38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38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38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38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38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38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6" name="Google Shape;876;p38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38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38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38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38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38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38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38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38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38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38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38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38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38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38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38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38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3" name="Google Shape;893;p38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38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38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6" name="Google Shape;896;p3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7" name="Google Shape;897;p38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1142280" y="571320"/>
            <a:ext cx="6853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1081775" y="1714673"/>
            <a:ext cx="6853200" cy="19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Что понимают под тестированием на проникновение.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Обзор Metasploit Framework.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Практическая часть.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5713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1142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1713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2284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2855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34272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39985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45694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5140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5712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6283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6854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7425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79966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85680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6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7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1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1235520" y="2011680"/>
            <a:ext cx="6902640" cy="2559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Penetration Testing (пентест) </a:t>
            </a:r>
            <a:r>
              <a:rPr lang="ru-RU" sz="1600">
                <a:solidFill>
                  <a:srgbClr val="2C2D30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это процедура оценки безопасности путем имитации реальных действий злоумышленника, то есть взлома;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Граница между пентестом и реальным взломом тонкая;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Цель </a:t>
            </a:r>
            <a:r>
              <a:rPr lang="ru-RU" sz="1600">
                <a:solidFill>
                  <a:srgbClr val="2C2D30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обойти используемые механизмы безопасности.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Что понимают под тестированием на проникновение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8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8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1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8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1235525" y="2011676"/>
            <a:ext cx="6902700" cy="19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Пентест не заменяет полноценный аудит ИБ;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Анализ угроз </a:t>
            </a:r>
            <a:r>
              <a:rPr lang="ru-RU" sz="1600">
                <a:solidFill>
                  <a:srgbClr val="2C2D30"/>
                </a:solidFill>
              </a:rPr>
              <a:t>— это не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пентест. 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Пентест </a:t>
            </a:r>
            <a:r>
              <a:rPr lang="ru-RU" sz="1600">
                <a:solidFill>
                  <a:srgbClr val="2C2D30"/>
                </a:solidFill>
              </a:rPr>
              <a:t>—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не только сканирование портов или анализ кода</a:t>
            </a:r>
            <a:r>
              <a:rPr lang="ru-RU" sz="1600">
                <a:solidFill>
                  <a:srgbClr val="2C2D30"/>
                </a:solidFill>
              </a:rPr>
              <a:t> и не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только тестирование извне</a:t>
            </a:r>
            <a:r>
              <a:rPr lang="ru-RU" sz="1600">
                <a:solidFill>
                  <a:srgbClr val="2C2D30"/>
                </a:solidFill>
              </a:rPr>
              <a:t>. О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бычно забывают о внутренних злоумышленниках, сайте и </a:t>
            </a:r>
            <a:r>
              <a:rPr lang="ru-RU" sz="1600">
                <a:solidFill>
                  <a:srgbClr val="2C2D30"/>
                </a:solidFill>
              </a:rPr>
              <a:t>подобных 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сущностях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 чем забывают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9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9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9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9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9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9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9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9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9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9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9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9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9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9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9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9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9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9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9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9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1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9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1235525" y="1571625"/>
            <a:ext cx="6902700" cy="261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Пентест </a:t>
            </a:r>
            <a:r>
              <a:rPr lang="ru-RU" sz="1600">
                <a:solidFill>
                  <a:srgbClr val="2C2D30"/>
                </a:solidFill>
              </a:rPr>
              <a:t>следует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проводить по методологии (ISAAF, OSSTMM или друг</a:t>
            </a:r>
            <a:r>
              <a:rPr lang="ru-RU" sz="1600">
                <a:solidFill>
                  <a:srgbClr val="2C2D30"/>
                </a:solidFill>
              </a:rPr>
              <a:t>ой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Вся информация документируется;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Желательно использовать единую среду для всех действий в рамках пентеста;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 окончании пентеста составляется итоговый отчет.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Что надо учитывать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0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0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0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0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0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0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20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0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0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0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0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0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0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0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0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0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0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0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0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3" name="Google Shape;283;p20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0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0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0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2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0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5738" y="570961"/>
            <a:ext cx="3951279" cy="400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1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1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1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1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1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1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00" name="Google Shape;300;p21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1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1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1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1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1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1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1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1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1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1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1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1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1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1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1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1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1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1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21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21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1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1"/>
          <p:cNvSpPr/>
          <p:nvPr/>
        </p:nvSpPr>
        <p:spPr>
          <a:xfrm>
            <a:off x="1235520" y="1354238"/>
            <a:ext cx="6760800" cy="321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Определение диапазона IP</a:t>
            </a:r>
            <a:r>
              <a:rPr lang="ru-RU" sz="1600">
                <a:solidFill>
                  <a:srgbClr val="2C2D30"/>
                </a:solidFill>
              </a:rPr>
              <a:t>-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адресов. Пассивный сбор информации.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Определение периметра сети. Сканирование портов.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Определение типов и видов сетевого оборудования ОС, смежной периферии в инфраструктуре сети.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Поиск публичных эксплойтов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Определение </a:t>
            </a:r>
            <a:r>
              <a:rPr lang="ru-RU" sz="1600">
                <a:solidFill>
                  <a:srgbClr val="2C2D30"/>
                </a:solidFill>
              </a:rPr>
              <a:t>«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точек входа</a:t>
            </a:r>
            <a:r>
              <a:rPr lang="ru-RU" sz="1600">
                <a:solidFill>
                  <a:srgbClr val="2C2D30"/>
                </a:solidFill>
              </a:rPr>
              <a:t>».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Сбор и анализ полученной информации</a:t>
            </a:r>
            <a:r>
              <a:rPr lang="ru-RU" sz="1600">
                <a:solidFill>
                  <a:srgbClr val="2C2D30"/>
                </a:solidFill>
              </a:rPr>
              <a:t>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Описание векторов атаки .Попытки эксплуатации. Подтверждение полученных векторов.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Составление отчета.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1"/>
          <p:cNvSpPr/>
          <p:nvPr/>
        </p:nvSpPr>
        <p:spPr>
          <a:xfrm>
            <a:off x="1142640" y="571680"/>
            <a:ext cx="6853680" cy="7825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Примерный состав операций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2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2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22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2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2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2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4" name="Google Shape;334;p22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2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2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2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2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2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2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2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2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2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2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2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2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2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2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2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2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2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22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22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2"/>
          <p:cNvSpPr/>
          <p:nvPr/>
        </p:nvSpPr>
        <p:spPr>
          <a:xfrm>
            <a:off x="4433104" y="1354238"/>
            <a:ext cx="3563216" cy="321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Что даст использование MSF: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2C2D30"/>
                </a:solidFill>
              </a:rPr>
              <a:t>м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одули для сканирования</a:t>
            </a:r>
            <a:r>
              <a:rPr lang="ru-RU" sz="1600">
                <a:solidFill>
                  <a:srgbClr val="2C2D30"/>
                </a:solidFill>
              </a:rPr>
              <a:t>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2C2D30"/>
                </a:solidFill>
              </a:rPr>
              <a:t>м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одули для эксплоитов</a:t>
            </a:r>
            <a:r>
              <a:rPr lang="ru-RU" sz="1600">
                <a:solidFill>
                  <a:srgbClr val="2C2D30"/>
                </a:solidFill>
              </a:rPr>
              <a:t>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2C2D30"/>
                </a:solidFill>
              </a:rPr>
              <a:t>м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одули для </a:t>
            </a:r>
            <a:r>
              <a:rPr lang="ru-RU" sz="1600">
                <a:solidFill>
                  <a:schemeClr val="dk1"/>
                </a:solidFill>
              </a:rPr>
              <a:t>post-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эксплуатации</a:t>
            </a:r>
            <a:r>
              <a:rPr lang="ru-RU" sz="1600">
                <a:solidFill>
                  <a:srgbClr val="2C2D30"/>
                </a:solidFill>
              </a:rPr>
              <a:t>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2C2D30"/>
                </a:solidFill>
              </a:rPr>
              <a:t>р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азная полезная нагрузка для эксплоитов и прочих модулей</a:t>
            </a:r>
            <a:r>
              <a:rPr lang="ru-RU" sz="1600">
                <a:solidFill>
                  <a:srgbClr val="2C2D30"/>
                </a:solidFill>
              </a:rPr>
              <a:t>;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2C2D30"/>
                </a:solidFill>
              </a:rPr>
              <a:t>в</a:t>
            </a:r>
            <a:r>
              <a:rPr b="0" i="0" lang="ru-RU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се это — в рамках единой среды.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2"/>
          <p:cNvSpPr/>
          <p:nvPr/>
        </p:nvSpPr>
        <p:spPr>
          <a:xfrm>
            <a:off x="1142640" y="571680"/>
            <a:ext cx="6853680" cy="7825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Зачем нужен Metasploit Framework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58" name="Google Shape;358;p22"/>
          <p:cNvSpPr/>
          <p:nvPr/>
        </p:nvSpPr>
        <p:spPr>
          <a:xfrm>
            <a:off x="1192899" y="1345010"/>
            <a:ext cx="3240205" cy="24419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Основные операции пентеста: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/>
              <a:t>р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азведка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/>
              <a:t>о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пределение уязвимостей</a:t>
            </a:r>
            <a:r>
              <a:rPr lang="ru-RU" sz="1600"/>
              <a:t>;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/>
              <a:t>п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одбор эксплоита для уязвимости</a:t>
            </a:r>
            <a:r>
              <a:rPr lang="ru-RU" sz="1600"/>
              <a:t>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/>
              <a:t>д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оставка эксплоита жертве;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/>
              <a:t>p</a:t>
            </a:r>
            <a:r>
              <a:rPr b="0" i="0" lang="ru-R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ost-эксплуатация.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