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8" name="Google Shape;598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0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2" name="Google Shape;632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4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6" name="Google Shape;666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0" name="Google Shape;700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2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Google Shape;73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Обратить внимание что есть шеллы по tcp, http, https, named pipe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" name="Google Shape;734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5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7" name="Google Shape;767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1" name="Google Shape;801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2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p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5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7" name="Google Shape;867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" type="body"/>
          </p:nvPr>
        </p:nvSpPr>
        <p:spPr>
          <a:xfrm>
            <a:off x="457200" y="1203480"/>
            <a:ext cx="822888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11"/>
          <p:cNvSpPr txBox="1"/>
          <p:nvPr>
            <p:ph idx="2" type="body"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12"/>
          <p:cNvSpPr txBox="1"/>
          <p:nvPr>
            <p:ph idx="1"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12"/>
          <p:cNvSpPr txBox="1"/>
          <p:nvPr>
            <p:ph idx="2" type="body"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12"/>
          <p:cNvSpPr txBox="1"/>
          <p:nvPr>
            <p:ph idx="3" type="body"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12"/>
          <p:cNvSpPr txBox="1"/>
          <p:nvPr>
            <p:ph idx="4" type="body"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13"/>
          <p:cNvSpPr txBox="1"/>
          <p:nvPr>
            <p:ph idx="1"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13"/>
          <p:cNvSpPr txBox="1"/>
          <p:nvPr>
            <p:ph idx="2"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3"/>
          <p:cNvSpPr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" type="subTitle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2" type="body"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idx="1" type="subTitle"/>
          </p:nvPr>
        </p:nvSpPr>
        <p:spPr>
          <a:xfrm>
            <a:off x="311760" y="744480"/>
            <a:ext cx="8519400" cy="9511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2" type="body"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8"/>
          <p:cNvSpPr txBox="1"/>
          <p:nvPr>
            <p:ph idx="3" type="body"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9"/>
          <p:cNvSpPr txBox="1"/>
          <p:nvPr>
            <p:ph idx="2" type="body"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9"/>
          <p:cNvSpPr txBox="1"/>
          <p:nvPr>
            <p:ph idx="3" type="body"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0"/>
          <p:cNvSpPr txBox="1"/>
          <p:nvPr>
            <p:ph idx="2" type="body"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10"/>
          <p:cNvSpPr txBox="1"/>
          <p:nvPr>
            <p:ph idx="3" type="body"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9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/>
          <p:nvPr/>
        </p:nvSpPr>
        <p:spPr>
          <a:xfrm>
            <a:off x="3429360" y="1714680"/>
            <a:ext cx="5137560" cy="17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ru-RU" sz="40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Metasploit Framework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1920" y="1714320"/>
            <a:ext cx="1713600" cy="17136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/>
          <p:nvPr/>
        </p:nvSpPr>
        <p:spPr>
          <a:xfrm>
            <a:off x="3429360" y="3429000"/>
            <a:ext cx="456660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-RU" sz="1600">
                <a:solidFill>
                  <a:srgbClr val="BDC2CA"/>
                </a:solidFill>
              </a:rPr>
              <a:t>Практика т</a:t>
            </a:r>
            <a:r>
              <a:rPr b="0" i="0" lang="ru-RU" sz="1600" u="none" cap="none" strike="noStrike">
                <a:solidFill>
                  <a:srgbClr val="BDC2CA"/>
                </a:solidFill>
                <a:latin typeface="Arial"/>
                <a:ea typeface="Arial"/>
                <a:cs typeface="Arial"/>
                <a:sym typeface="Arial"/>
              </a:rPr>
              <a:t>естировани</a:t>
            </a:r>
            <a:r>
              <a:rPr lang="ru-RU" sz="1600">
                <a:solidFill>
                  <a:srgbClr val="BDC2CA"/>
                </a:solidFill>
              </a:rPr>
              <a:t>я</a:t>
            </a:r>
            <a:r>
              <a:rPr b="0" i="0" lang="ru-RU" sz="1600" u="none" cap="none" strike="noStrike">
                <a:solidFill>
                  <a:srgbClr val="BDC2CA"/>
                </a:solidFill>
                <a:latin typeface="Arial"/>
                <a:ea typeface="Arial"/>
                <a:cs typeface="Arial"/>
                <a:sym typeface="Arial"/>
              </a:rPr>
              <a:t> на проникновение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3429360" y="571320"/>
            <a:ext cx="4566600" cy="57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RU" sz="1600" u="none" cap="none" strike="noStrike">
                <a:solidFill>
                  <a:srgbClr val="BDC2CA"/>
                </a:solidFill>
                <a:latin typeface="Arial"/>
                <a:ea typeface="Arial"/>
                <a:cs typeface="Arial"/>
                <a:sym typeface="Arial"/>
              </a:rPr>
              <a:t>Безопасность сети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4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4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4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4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4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4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4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4"/>
          <p:cNvSpPr/>
          <p:nvPr/>
        </p:nvSpPr>
        <p:spPr>
          <a:xfrm>
            <a:off x="3427200" y="1143000"/>
            <a:ext cx="4566600" cy="57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ru-RU" sz="20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Урок 5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3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23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23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23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23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23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23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23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23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23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23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23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23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23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23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23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23"/>
          <p:cNvSpPr/>
          <p:nvPr/>
        </p:nvSpPr>
        <p:spPr>
          <a:xfrm>
            <a:off x="9369000" y="1714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23"/>
          <p:cNvSpPr/>
          <p:nvPr/>
        </p:nvSpPr>
        <p:spPr>
          <a:xfrm>
            <a:off x="9369000" y="2286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23"/>
          <p:cNvSpPr/>
          <p:nvPr/>
        </p:nvSpPr>
        <p:spPr>
          <a:xfrm>
            <a:off x="9369000" y="2857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23"/>
          <p:cNvSpPr/>
          <p:nvPr/>
        </p:nvSpPr>
        <p:spPr>
          <a:xfrm>
            <a:off x="9369000" y="3429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" name="Google Shape;383;p23"/>
          <p:cNvSpPr/>
          <p:nvPr/>
        </p:nvSpPr>
        <p:spPr>
          <a:xfrm>
            <a:off x="9369000" y="4000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23"/>
          <p:cNvSpPr/>
          <p:nvPr/>
        </p:nvSpPr>
        <p:spPr>
          <a:xfrm>
            <a:off x="936900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85" name="Google Shape;385;p23"/>
          <p:cNvSpPr/>
          <p:nvPr/>
        </p:nvSpPr>
        <p:spPr>
          <a:xfrm>
            <a:off x="9369000" y="1143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23"/>
          <p:cNvSpPr/>
          <p:nvPr/>
        </p:nvSpPr>
        <p:spPr>
          <a:xfrm>
            <a:off x="9369000" y="571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23"/>
          <p:cNvSpPr/>
          <p:nvPr/>
        </p:nvSpPr>
        <p:spPr>
          <a:xfrm>
            <a:off x="936900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23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9" name="Google Shape;389;p23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390" name="Google Shape;390;p23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1" name="Google Shape;391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15400" y="914400"/>
            <a:ext cx="6283079" cy="3414532"/>
          </a:xfrm>
          <a:prstGeom prst="rect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4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24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p24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p24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24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24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02" name="Google Shape;402;p24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24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24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24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p24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24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24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24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p24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24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24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24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p24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24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p24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p24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p24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24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24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24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2" name="Google Shape;422;p24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423" name="Google Shape;423;p24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24"/>
          <p:cNvSpPr/>
          <p:nvPr/>
        </p:nvSpPr>
        <p:spPr>
          <a:xfrm>
            <a:off x="1142640" y="571680"/>
            <a:ext cx="6853680" cy="78255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Основные компоненты MSF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25" name="Google Shape;425;p24"/>
          <p:cNvSpPr/>
          <p:nvPr/>
        </p:nvSpPr>
        <p:spPr>
          <a:xfrm>
            <a:off x="1192899" y="1345011"/>
            <a:ext cx="6803421" cy="94063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 Kali Linux компоненты MSF располагаются в каталоге </a:t>
            </a:r>
            <a:r>
              <a:rPr b="1" i="0" lang="ru-RU" sz="1600" u="none" cap="none" strike="noStrike">
                <a:solidFill>
                  <a:srgbClr val="000000"/>
                </a:solidFill>
              </a:rPr>
              <a:t>/usr/share/metasploit-framework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426" name="Google Shape;426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92899" y="2430685"/>
            <a:ext cx="6803421" cy="1724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5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25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25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25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25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p25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37" name="Google Shape;437;p25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25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25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25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25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25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25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25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Google Shape;445;p25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p25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25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25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25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25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25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25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25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25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25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25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7" name="Google Shape;457;p25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Google Shape;458;p25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25"/>
          <p:cNvSpPr/>
          <p:nvPr/>
        </p:nvSpPr>
        <p:spPr>
          <a:xfrm>
            <a:off x="1142650" y="571676"/>
            <a:ext cx="6853800" cy="5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Каталоги модулей в MSF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60" name="Google Shape;460;p25"/>
          <p:cNvSpPr/>
          <p:nvPr/>
        </p:nvSpPr>
        <p:spPr>
          <a:xfrm>
            <a:off x="1192899" y="1345010"/>
            <a:ext cx="6803421" cy="322662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Auxiliary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каталог для хранения вспомогательных модулей (сканеры, фаззеры). Пример: </a:t>
            </a: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auxiliary/scanner/ftp/ftp_login;</a:t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Exploits </a:t>
            </a:r>
            <a:r>
              <a:rPr lang="ru-RU" sz="1600">
                <a:solidFill>
                  <a:schemeClr val="dk1"/>
                </a:solidFill>
              </a:rPr>
              <a:t>—</a:t>
            </a: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каталог для хранения эксплоитов</a:t>
            </a:r>
            <a:r>
              <a:rPr lang="ru-RU" sz="1600"/>
              <a:t>;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Payloads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>
                <a:solidFill>
                  <a:schemeClr val="dk1"/>
                </a:solidFill>
              </a:rPr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содержит модули для пэйлоадов, которые будут запущены удаленно на стороне жертвы.</a:t>
            </a:r>
            <a:r>
              <a:rPr lang="ru-RU" sz="1600"/>
              <a:t>;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Encoders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>
                <a:solidFill>
                  <a:schemeClr val="dk1"/>
                </a:solidFill>
              </a:rPr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содерж</a:t>
            </a:r>
            <a:r>
              <a:rPr lang="ru-RU" sz="1600"/>
              <a:t>а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 модули для кодирования payload;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Nops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(от англ. No Operation</a:t>
            </a:r>
            <a:r>
              <a:rPr lang="ru-RU" sz="1600"/>
              <a:t> </a:t>
            </a:r>
            <a:r>
              <a:rPr lang="ru-RU" sz="1600">
                <a:solidFill>
                  <a:schemeClr val="dk1"/>
                </a:solidFill>
              </a:rPr>
              <a:t>— 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пустая инструкция) </a:t>
            </a:r>
            <a:r>
              <a:rPr lang="ru-RU" sz="1600">
                <a:solidFill>
                  <a:schemeClr val="dk1"/>
                </a:solidFill>
              </a:rPr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увелич</a:t>
            </a:r>
            <a:r>
              <a:rPr lang="ru-RU" sz="1600"/>
              <a:t>ивают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размер файла.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Post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>
                <a:solidFill>
                  <a:schemeClr val="dk1"/>
                </a:solidFill>
              </a:rPr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модули, которые служат для постэксплуатационных атак системы</a:t>
            </a:r>
            <a:r>
              <a:rPr lang="ru-RU" sz="1600"/>
              <a:t>, то есть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после доступа к системе.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26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26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6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26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26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26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1" name="Google Shape;471;p26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" name="Google Shape;472;p26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26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" name="Google Shape;474;p26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26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26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26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p26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26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26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26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26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26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26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26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26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26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26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26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26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1" name="Google Shape;491;p26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492" name="Google Shape;492;p26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26"/>
          <p:cNvSpPr/>
          <p:nvPr/>
        </p:nvSpPr>
        <p:spPr>
          <a:xfrm>
            <a:off x="1142640" y="532435"/>
            <a:ext cx="6853680" cy="6102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Основные команды MSF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94" name="Google Shape;494;p26"/>
          <p:cNvSpPr/>
          <p:nvPr/>
        </p:nvSpPr>
        <p:spPr>
          <a:xfrm>
            <a:off x="1141920" y="1345011"/>
            <a:ext cx="6854400" cy="322662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msfconsole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>
                <a:solidFill>
                  <a:schemeClr val="dk1"/>
                </a:solidFill>
              </a:rPr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запуск оболочки MSF. В основном вся работа с MSF происходит именно в ней</a:t>
            </a:r>
            <a:r>
              <a:rPr lang="ru-RU" sz="1600"/>
              <a:t>;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msfd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запуск демона, который позволит использовать msfconsole удаленно, в рамках tcp</a:t>
            </a:r>
            <a:r>
              <a:rPr lang="ru-RU" sz="1600"/>
              <a:t>-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соединения</a:t>
            </a:r>
            <a:r>
              <a:rPr lang="ru-RU" sz="1600"/>
              <a:t>;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msfdb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/>
              <a:t>у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правление БД для Metasploit</a:t>
            </a:r>
            <a:r>
              <a:rPr lang="ru-RU" sz="1600"/>
              <a:t>;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msfrpc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позволит подключаться к MSF с помощью RPC. </a:t>
            </a:r>
            <a:r>
              <a:rPr lang="ru-RU" sz="1600"/>
              <a:t>Применяется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для использования в BeeF (Browser exploitation framework) эксплоитов Metasploit</a:t>
            </a:r>
            <a:r>
              <a:rPr lang="ru-RU" sz="1600"/>
              <a:t>;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msfvenom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генератор payload. Позволяет создавать и модифицировать payload и сохранять отдельно.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msfupdate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утилита для обновления MSF. В Kali Linux рекомендуется перед обновлением MSF обновить ОС.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27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27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27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27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27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27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27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27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27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p27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27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27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27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27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27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27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27"/>
          <p:cNvSpPr/>
          <p:nvPr/>
        </p:nvSpPr>
        <p:spPr>
          <a:xfrm>
            <a:off x="9369000" y="1714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27"/>
          <p:cNvSpPr/>
          <p:nvPr/>
        </p:nvSpPr>
        <p:spPr>
          <a:xfrm>
            <a:off x="9369000" y="2286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27"/>
          <p:cNvSpPr/>
          <p:nvPr/>
        </p:nvSpPr>
        <p:spPr>
          <a:xfrm>
            <a:off x="9369000" y="2857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27"/>
          <p:cNvSpPr/>
          <p:nvPr/>
        </p:nvSpPr>
        <p:spPr>
          <a:xfrm>
            <a:off x="9369000" y="3429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27"/>
          <p:cNvSpPr/>
          <p:nvPr/>
        </p:nvSpPr>
        <p:spPr>
          <a:xfrm>
            <a:off x="9369000" y="4000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27"/>
          <p:cNvSpPr/>
          <p:nvPr/>
        </p:nvSpPr>
        <p:spPr>
          <a:xfrm>
            <a:off x="936900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21" name="Google Shape;521;p27"/>
          <p:cNvSpPr/>
          <p:nvPr/>
        </p:nvSpPr>
        <p:spPr>
          <a:xfrm>
            <a:off x="9369000" y="1143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27"/>
          <p:cNvSpPr/>
          <p:nvPr/>
        </p:nvSpPr>
        <p:spPr>
          <a:xfrm>
            <a:off x="9369000" y="571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p27"/>
          <p:cNvSpPr/>
          <p:nvPr/>
        </p:nvSpPr>
        <p:spPr>
          <a:xfrm>
            <a:off x="936900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p27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5" name="Google Shape;525;p27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526" name="Google Shape;526;p27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7" name="Google Shape;527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1920" y="1504709"/>
            <a:ext cx="6948784" cy="17477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28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" name="Google Shape;533;p28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28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28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6" name="Google Shape;536;p28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7" name="Google Shape;537;p28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38" name="Google Shape;538;p28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28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28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28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28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28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28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28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28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28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28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28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28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28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28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28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28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28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28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28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8" name="Google Shape;558;p28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559" name="Google Shape;559;p28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28"/>
          <p:cNvSpPr/>
          <p:nvPr/>
        </p:nvSpPr>
        <p:spPr>
          <a:xfrm>
            <a:off x="1142640" y="532435"/>
            <a:ext cx="6853680" cy="6102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Основные понятия в msfconsole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61" name="Google Shape;561;p28"/>
          <p:cNvSpPr/>
          <p:nvPr/>
        </p:nvSpPr>
        <p:spPr>
          <a:xfrm>
            <a:off x="1141920" y="1345011"/>
            <a:ext cx="6854400" cy="322662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Эксплоит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msfconsole это модуль, который используется для эксплуатации уязвимости. У каждого эксплоита есть ряд параметро</a:t>
            </a:r>
            <a:r>
              <a:rPr lang="ru-RU" sz="1600"/>
              <a:t>в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которые нужно настроить.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Payload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«полезная» нагрузка для эксплоита. </a:t>
            </a:r>
            <a:r>
              <a:rPr lang="ru-RU" sz="1600"/>
              <a:t>П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редставляет собой модуль.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Шелл 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(от англ. Shell</a:t>
            </a:r>
            <a:r>
              <a:rPr lang="ru-RU" sz="1600"/>
              <a:t> </a:t>
            </a:r>
            <a:r>
              <a:rPr lang="ru-RU" sz="1600">
                <a:solidFill>
                  <a:schemeClr val="dk1"/>
                </a:solidFill>
              </a:rPr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оболочка)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запуск у жертвы командной оболочки</a:t>
            </a:r>
            <a:r>
              <a:rPr lang="ru-RU" sz="1600"/>
              <a:t>, чтобы выполнять 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действи</a:t>
            </a:r>
            <a:r>
              <a:rPr lang="ru-RU" sz="1600"/>
              <a:t>я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выгодны</a:t>
            </a:r>
            <a:r>
              <a:rPr lang="ru-RU" sz="1600"/>
              <a:t>е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злоумышленнику. При этом </a:t>
            </a:r>
            <a:r>
              <a:rPr lang="ru-RU" sz="1600"/>
              <a:t>за счет запуска шелла 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организуется канал связи между жертвой и злоумышленником.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5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29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29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29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p29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29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29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72" name="Google Shape;572;p29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29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29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29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29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29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29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29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29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29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29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29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29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29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29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29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29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29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29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29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2" name="Google Shape;592;p29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593" name="Google Shape;593;p29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" name="Google Shape;594;p29"/>
          <p:cNvSpPr/>
          <p:nvPr/>
        </p:nvSpPr>
        <p:spPr>
          <a:xfrm>
            <a:off x="1142640" y="532435"/>
            <a:ext cx="6853680" cy="6102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Виды payload в msfconsole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95" name="Google Shape;595;p29"/>
          <p:cNvSpPr/>
          <p:nvPr/>
        </p:nvSpPr>
        <p:spPr>
          <a:xfrm>
            <a:off x="1141920" y="1345011"/>
            <a:ext cx="6854400" cy="322662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Inline (Non Staged)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ru-RU" sz="1600"/>
              <a:t>В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ид payload, при котором эксплоит и шелл</a:t>
            </a:r>
            <a:r>
              <a:rPr lang="ru-RU" sz="1600"/>
              <a:t>-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код находятся в одном объекте. Полезен, если нет сетевого доступа к объекту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можно взять такой payload и запустить его на жертве. </a:t>
            </a:r>
            <a:r>
              <a:rPr lang="ru-RU" sz="1600"/>
              <a:t>М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инус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большой размер.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Staged payload.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/>
              <a:t>P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ayload состоит из двух частей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stage и stager. Stager</a:t>
            </a:r>
            <a:r>
              <a:rPr lang="ru-RU" sz="1600"/>
              <a:t> </a:t>
            </a:r>
            <a:r>
              <a:rPr lang="ru-RU" sz="1600">
                <a:solidFill>
                  <a:schemeClr val="dk1"/>
                </a:solidFill>
              </a:rPr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payload небольшого размера, задач</a:t>
            </a:r>
            <a:r>
              <a:rPr lang="ru-RU" sz="1600"/>
              <a:t>а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которого </a:t>
            </a:r>
            <a:r>
              <a:rPr lang="ru-RU" sz="1600">
                <a:solidFill>
                  <a:schemeClr val="dk1"/>
                </a:solidFill>
              </a:rPr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запуститься и загрузить большую часть (stage). Из минусов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не все payload такие.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30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1" name="Google Shape;601;p30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2" name="Google Shape;602;p30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3" name="Google Shape;603;p30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" name="Google Shape;604;p30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" name="Google Shape;605;p30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6" name="Google Shape;606;p30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7" name="Google Shape;607;p30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8" name="Google Shape;608;p30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9" name="Google Shape;609;p30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0" name="Google Shape;610;p30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30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2" name="Google Shape;612;p30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Google Shape;613;p30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" name="Google Shape;614;p30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Google Shape;615;p30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6" name="Google Shape;616;p30"/>
          <p:cNvSpPr/>
          <p:nvPr/>
        </p:nvSpPr>
        <p:spPr>
          <a:xfrm>
            <a:off x="9369000" y="1714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30"/>
          <p:cNvSpPr/>
          <p:nvPr/>
        </p:nvSpPr>
        <p:spPr>
          <a:xfrm>
            <a:off x="9369000" y="2286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8" name="Google Shape;618;p30"/>
          <p:cNvSpPr/>
          <p:nvPr/>
        </p:nvSpPr>
        <p:spPr>
          <a:xfrm>
            <a:off x="9369000" y="2857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Google Shape;619;p30"/>
          <p:cNvSpPr/>
          <p:nvPr/>
        </p:nvSpPr>
        <p:spPr>
          <a:xfrm>
            <a:off x="9369000" y="3429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Google Shape;620;p30"/>
          <p:cNvSpPr/>
          <p:nvPr/>
        </p:nvSpPr>
        <p:spPr>
          <a:xfrm>
            <a:off x="9369000" y="4000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30"/>
          <p:cNvSpPr/>
          <p:nvPr/>
        </p:nvSpPr>
        <p:spPr>
          <a:xfrm>
            <a:off x="936900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22" name="Google Shape;622;p30"/>
          <p:cNvSpPr/>
          <p:nvPr/>
        </p:nvSpPr>
        <p:spPr>
          <a:xfrm>
            <a:off x="9369000" y="1143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30"/>
          <p:cNvSpPr/>
          <p:nvPr/>
        </p:nvSpPr>
        <p:spPr>
          <a:xfrm>
            <a:off x="9369000" y="571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" name="Google Shape;624;p30"/>
          <p:cNvSpPr/>
          <p:nvPr/>
        </p:nvSpPr>
        <p:spPr>
          <a:xfrm>
            <a:off x="936900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" name="Google Shape;625;p30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6" name="Google Shape;626;p30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627" name="Google Shape;627;p30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8" name="Google Shape;628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3000" y="1019932"/>
            <a:ext cx="6856560" cy="1388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9" name="Google Shape;629;p3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08245" y="2662296"/>
            <a:ext cx="5133975" cy="115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3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31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31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" name="Google Shape;636;p31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31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Google Shape;638;p31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Google Shape;639;p31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40" name="Google Shape;640;p31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Google Shape;641;p31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Google Shape;642;p31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3" name="Google Shape;643;p31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Google Shape;644;p31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" name="Google Shape;645;p31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" name="Google Shape;646;p31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31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8" name="Google Shape;648;p31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9" name="Google Shape;649;p31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0" name="Google Shape;650;p31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Google Shape;651;p31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2" name="Google Shape;652;p31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3" name="Google Shape;653;p31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4" name="Google Shape;654;p31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" name="Google Shape;655;p31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" name="Google Shape;656;p31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31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31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Google Shape;659;p31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0" name="Google Shape;660;p31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661" name="Google Shape;661;p31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Google Shape;662;p31"/>
          <p:cNvSpPr/>
          <p:nvPr/>
        </p:nvSpPr>
        <p:spPr>
          <a:xfrm>
            <a:off x="1142640" y="532435"/>
            <a:ext cx="6853680" cy="6102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Техники для payload в msfconsole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63" name="Google Shape;663;p31"/>
          <p:cNvSpPr/>
          <p:nvPr/>
        </p:nvSpPr>
        <p:spPr>
          <a:xfrm>
            <a:off x="1141920" y="1345011"/>
            <a:ext cx="6854400" cy="322662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PassiveX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использует технику </a:t>
            </a:r>
            <a:r>
              <a:rPr b="1" i="0" lang="ru-RU" sz="1600" u="none" cap="none" strike="noStrike">
                <a:solidFill>
                  <a:srgbClr val="000000"/>
                </a:solidFill>
              </a:rPr>
              <a:t>ActiveX through Internet Explorer</a:t>
            </a:r>
            <a:r>
              <a:rPr lang="ru-RU" sz="1600"/>
              <a:t>, чтобы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обход</a:t>
            </a:r>
            <a:r>
              <a:rPr lang="ru-RU" sz="1600"/>
              <a:t>ить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фильтр</a:t>
            </a:r>
            <a:r>
              <a:rPr lang="ru-RU" sz="1600"/>
              <a:t>ы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исходящего трафика брандмауэром.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NoNX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данный вид payload используется для обхода DEP (Data Execution Prevention).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используют технику </a:t>
            </a:r>
            <a:r>
              <a:rPr b="1" i="0" lang="ru-RU" sz="1600" u="none" cap="none" strike="noStrike">
                <a:solidFill>
                  <a:srgbClr val="000000"/>
                </a:solidFill>
              </a:rPr>
              <a:t>dll injection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для инъекции в процесс.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IPv6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для работы в сетях IPv6.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1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Reflective DLL Injection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/>
              <a:t>—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инъекция payload в работающ</a:t>
            </a:r>
            <a:r>
              <a:rPr lang="ru-RU" sz="1600"/>
              <a:t>ий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памяти процесс.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7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32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9" name="Google Shape;669;p32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0" name="Google Shape;670;p32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p32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2" name="Google Shape;672;p32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3" name="Google Shape;673;p32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74" name="Google Shape;674;p32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" name="Google Shape;675;p32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" name="Google Shape;676;p32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7" name="Google Shape;677;p32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32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9" name="Google Shape;679;p32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0" name="Google Shape;680;p32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1" name="Google Shape;681;p32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2" name="Google Shape;682;p32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3" name="Google Shape;683;p32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4" name="Google Shape;684;p32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" name="Google Shape;685;p32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" name="Google Shape;686;p32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7" name="Google Shape;687;p32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8" name="Google Shape;688;p32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9" name="Google Shape;689;p32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0" name="Google Shape;690;p32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1" name="Google Shape;691;p32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2" name="Google Shape;692;p32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3" name="Google Shape;693;p32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94" name="Google Shape;694;p32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695" name="Google Shape;695;p32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" name="Google Shape;696;p32"/>
          <p:cNvSpPr/>
          <p:nvPr/>
        </p:nvSpPr>
        <p:spPr>
          <a:xfrm>
            <a:off x="1142640" y="532435"/>
            <a:ext cx="6853680" cy="6102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Возможные shell в msfconsole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97" name="Google Shape;697;p32"/>
          <p:cNvSpPr/>
          <p:nvPr/>
        </p:nvSpPr>
        <p:spPr>
          <a:xfrm>
            <a:off x="1018572" y="1345011"/>
            <a:ext cx="7176304" cy="322662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85750" lvl="0" marL="28575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lang="ru-RU" sz="1600">
                <a:solidFill>
                  <a:srgbClr val="2C2D30"/>
                </a:solidFill>
              </a:rPr>
              <a:t>Vncinject</a:t>
            </a:r>
            <a:r>
              <a:rPr lang="ru-RU" sz="1600">
                <a:solidFill>
                  <a:srgbClr val="2C2D30"/>
                </a:solidFill>
              </a:rPr>
              <a:t> — все payload этого класса используются для скрытого доступа к удаленному рабочему столу при помощи протокола VNC. При этом на машине атакующего должен быть установлен VNC-клиент. Пример модуля: </a:t>
            </a:r>
            <a:r>
              <a:rPr b="1" lang="ru-RU" sz="1600">
                <a:solidFill>
                  <a:srgbClr val="2C2D30"/>
                </a:solidFill>
              </a:rPr>
              <a:t>payload/windows/vncinject/reverse_tcp</a:t>
            </a:r>
            <a:r>
              <a:rPr lang="ru-RU" sz="1600">
                <a:solidFill>
                  <a:srgbClr val="2C2D30"/>
                </a:solidFill>
              </a:rPr>
              <a:t>.</a:t>
            </a:r>
            <a:endParaRPr sz="1600">
              <a:solidFill>
                <a:srgbClr val="2C2D30"/>
              </a:solidFill>
            </a:endParaRPr>
          </a:p>
          <a:p>
            <a:pPr indent="-285750" lvl="0" marL="28575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lang="ru-RU" sz="1600">
                <a:solidFill>
                  <a:srgbClr val="2C2D30"/>
                </a:solidFill>
              </a:rPr>
              <a:t>Upexec </a:t>
            </a:r>
            <a:r>
              <a:rPr lang="ru-RU" sz="1600">
                <a:solidFill>
                  <a:srgbClr val="2C2D30"/>
                </a:solidFill>
              </a:rPr>
              <a:t>— позволяет загрузить выбранную оболочку и выполнить ее. При этом указывается путь к нужному файлу. Пример модуля: </a:t>
            </a:r>
            <a:r>
              <a:rPr b="1" lang="ru-RU" sz="1600">
                <a:solidFill>
                  <a:srgbClr val="2C2D30"/>
                </a:solidFill>
              </a:rPr>
              <a:t>payload/windows/upexec/reverse_tcp</a:t>
            </a:r>
            <a:r>
              <a:rPr lang="ru-RU" sz="1600">
                <a:solidFill>
                  <a:srgbClr val="2C2D30"/>
                </a:solidFill>
              </a:rPr>
              <a:t>.</a:t>
            </a:r>
            <a:endParaRPr sz="1600">
              <a:solidFill>
                <a:srgbClr val="2C2D30"/>
              </a:solidFill>
            </a:endParaRPr>
          </a:p>
          <a:p>
            <a:pPr indent="-285750" lvl="0" marL="285750" rt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1" lang="ru-RU" sz="1600">
                <a:solidFill>
                  <a:srgbClr val="2C2D30"/>
                </a:solidFill>
              </a:rPr>
              <a:t>Обычная командная оболочка </a:t>
            </a:r>
            <a:r>
              <a:rPr lang="ru-RU" sz="1600">
                <a:solidFill>
                  <a:srgbClr val="2C2D30"/>
                </a:solidFill>
              </a:rPr>
              <a:t>— в качестве шелла используется командная оболочка, принятая для атакуемой ОС. Для Linux это </a:t>
            </a:r>
            <a:r>
              <a:rPr b="1" lang="ru-RU" sz="1600">
                <a:solidFill>
                  <a:srgbClr val="2C2D30"/>
                </a:solidFill>
              </a:rPr>
              <a:t>/bin/sh, </a:t>
            </a:r>
            <a:r>
              <a:rPr lang="ru-RU" sz="1600">
                <a:solidFill>
                  <a:srgbClr val="2C2D30"/>
                </a:solidFill>
              </a:rPr>
              <a:t>для Windows — </a:t>
            </a:r>
            <a:r>
              <a:rPr b="1" lang="ru-RU" sz="1600">
                <a:solidFill>
                  <a:srgbClr val="2C2D30"/>
                </a:solidFill>
              </a:rPr>
              <a:t>CMD</a:t>
            </a:r>
            <a:r>
              <a:rPr lang="ru-RU" sz="1600">
                <a:solidFill>
                  <a:srgbClr val="2C2D30"/>
                </a:solidFill>
              </a:rPr>
              <a:t>. Пример модуля: </a:t>
            </a:r>
            <a:r>
              <a:rPr b="1" lang="ru-RU" sz="1600">
                <a:solidFill>
                  <a:srgbClr val="2C2D30"/>
                </a:solidFill>
              </a:rPr>
              <a:t>payload/linux/x86/exec</a:t>
            </a:r>
            <a:r>
              <a:rPr lang="ru-RU" sz="1600">
                <a:solidFill>
                  <a:srgbClr val="2C2D30"/>
                </a:solidFill>
              </a:rPr>
              <a:t>.</a:t>
            </a:r>
            <a:endParaRPr b="1"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/>
          <p:nvPr/>
        </p:nvSpPr>
        <p:spPr>
          <a:xfrm>
            <a:off x="1142280" y="571680"/>
            <a:ext cx="6855840" cy="39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Обзор домашнего задания предыдущего урока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3" name="Google Shape;93;p15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5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5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5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5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9" name="Google Shape;99;p15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5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5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5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5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5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5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5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5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5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5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5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5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5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5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15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5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33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3" name="Google Shape;703;p33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4" name="Google Shape;704;p33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5" name="Google Shape;705;p33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" name="Google Shape;706;p33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" name="Google Shape;707;p33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08" name="Google Shape;708;p33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9" name="Google Shape;709;p33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0" name="Google Shape;710;p33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1" name="Google Shape;711;p33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2" name="Google Shape;712;p33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3" name="Google Shape;713;p33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4" name="Google Shape;714;p33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" name="Google Shape;715;p33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" name="Google Shape;716;p33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7" name="Google Shape;717;p33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8" name="Google Shape;718;p33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9" name="Google Shape;719;p33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0" name="Google Shape;720;p33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1" name="Google Shape;721;p33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2" name="Google Shape;722;p33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3" name="Google Shape;723;p33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4" name="Google Shape;724;p33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" name="Google Shape;725;p33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" name="Google Shape;726;p33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7" name="Google Shape;727;p33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8" name="Google Shape;728;p33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729" name="Google Shape;729;p33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0" name="Google Shape;730;p33"/>
          <p:cNvSpPr/>
          <p:nvPr/>
        </p:nvSpPr>
        <p:spPr>
          <a:xfrm>
            <a:off x="1142640" y="532435"/>
            <a:ext cx="6853680" cy="6102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Техники для shell в msfconsole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31" name="Google Shape;731;p33"/>
          <p:cNvSpPr/>
          <p:nvPr/>
        </p:nvSpPr>
        <p:spPr>
          <a:xfrm>
            <a:off x="1141920" y="1345011"/>
            <a:ext cx="6854400" cy="322662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73050" lvl="0" marL="28575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400"/>
              <a:buFont typeface="Arial"/>
              <a:buChar char="•"/>
            </a:pPr>
            <a:r>
              <a:rPr b="1" lang="ru-RU">
                <a:solidFill>
                  <a:srgbClr val="2C2D30"/>
                </a:solidFill>
              </a:rPr>
              <a:t>Blind shell</a:t>
            </a:r>
            <a:r>
              <a:rPr lang="ru-RU">
                <a:solidFill>
                  <a:srgbClr val="2C2D30"/>
                </a:solidFill>
              </a:rPr>
              <a:t> — здесь</a:t>
            </a:r>
            <a:r>
              <a:rPr b="1" lang="ru-RU">
                <a:solidFill>
                  <a:srgbClr val="2C2D30"/>
                </a:solidFill>
              </a:rPr>
              <a:t> listener</a:t>
            </a:r>
            <a:r>
              <a:rPr lang="ru-RU">
                <a:solidFill>
                  <a:srgbClr val="2C2D30"/>
                </a:solidFill>
              </a:rPr>
              <a:t> запускается на ПК жертвы и прослушивает порт, а клиент подключается к открытому порту. В теории считается, что </a:t>
            </a:r>
            <a:r>
              <a:rPr b="1" lang="ru-RU">
                <a:solidFill>
                  <a:srgbClr val="2C2D30"/>
                </a:solidFill>
              </a:rPr>
              <a:t>bind shell</a:t>
            </a:r>
            <a:r>
              <a:rPr lang="ru-RU">
                <a:solidFill>
                  <a:srgbClr val="2C2D30"/>
                </a:solidFill>
              </a:rPr>
              <a:t> можно заблокировать брандмауэром, так как обычно на ПК жертвы фильтруется входящий трафик.</a:t>
            </a:r>
            <a:endParaRPr>
              <a:solidFill>
                <a:srgbClr val="2C2D30"/>
              </a:solidFill>
            </a:endParaRPr>
          </a:p>
          <a:p>
            <a:pPr indent="-273050" lvl="0" marL="285750" rt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400"/>
              <a:buFont typeface="Arial"/>
              <a:buChar char="•"/>
            </a:pPr>
            <a:r>
              <a:rPr b="1" lang="ru-RU">
                <a:solidFill>
                  <a:srgbClr val="2C2D30"/>
                </a:solidFill>
              </a:rPr>
              <a:t>Reverse shell</a:t>
            </a:r>
            <a:r>
              <a:rPr lang="ru-RU">
                <a:solidFill>
                  <a:srgbClr val="2C2D30"/>
                </a:solidFill>
              </a:rPr>
              <a:t> — </a:t>
            </a:r>
            <a:r>
              <a:rPr b="1" lang="ru-RU">
                <a:solidFill>
                  <a:srgbClr val="2C2D30"/>
                </a:solidFill>
              </a:rPr>
              <a:t>listener</a:t>
            </a:r>
            <a:r>
              <a:rPr lang="ru-RU">
                <a:solidFill>
                  <a:srgbClr val="2C2D30"/>
                </a:solidFill>
              </a:rPr>
              <a:t> запускается на ПК атакующего и прослушивает порт, а жертва, которая является клиентом, подключается к открытому порту на ПК атакующего. Считается, что </a:t>
            </a:r>
            <a:r>
              <a:rPr b="1" lang="ru-RU">
                <a:solidFill>
                  <a:srgbClr val="2C2D30"/>
                </a:solidFill>
              </a:rPr>
              <a:t>reverse shell</a:t>
            </a:r>
            <a:r>
              <a:rPr lang="ru-RU">
                <a:solidFill>
                  <a:srgbClr val="2C2D30"/>
                </a:solidFill>
              </a:rPr>
              <a:t> полезнее для злоумышленника, так как обычно на ПК жертвы фильтруется только входящий трафик, а исходящий порой целиком разрешается.</a:t>
            </a:r>
            <a:endParaRPr b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5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p34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7" name="Google Shape;737;p34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8" name="Google Shape;738;p34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9" name="Google Shape;739;p34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0" name="Google Shape;740;p34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1" name="Google Shape;741;p34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2" name="Google Shape;742;p34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3" name="Google Shape;743;p34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" name="Google Shape;744;p34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" name="Google Shape;745;p34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6" name="Google Shape;746;p34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7" name="Google Shape;747;p34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8" name="Google Shape;748;p34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9" name="Google Shape;749;p34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0" name="Google Shape;750;p34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1" name="Google Shape;751;p34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2" name="Google Shape;752;p34"/>
          <p:cNvSpPr/>
          <p:nvPr/>
        </p:nvSpPr>
        <p:spPr>
          <a:xfrm>
            <a:off x="9369000" y="1714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" name="Google Shape;753;p34"/>
          <p:cNvSpPr/>
          <p:nvPr/>
        </p:nvSpPr>
        <p:spPr>
          <a:xfrm>
            <a:off x="9369000" y="2286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" name="Google Shape;754;p34"/>
          <p:cNvSpPr/>
          <p:nvPr/>
        </p:nvSpPr>
        <p:spPr>
          <a:xfrm>
            <a:off x="9369000" y="2857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p34"/>
          <p:cNvSpPr/>
          <p:nvPr/>
        </p:nvSpPr>
        <p:spPr>
          <a:xfrm>
            <a:off x="9369000" y="3429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6" name="Google Shape;756;p34"/>
          <p:cNvSpPr/>
          <p:nvPr/>
        </p:nvSpPr>
        <p:spPr>
          <a:xfrm>
            <a:off x="9369000" y="4000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7" name="Google Shape;757;p34"/>
          <p:cNvSpPr/>
          <p:nvPr/>
        </p:nvSpPr>
        <p:spPr>
          <a:xfrm>
            <a:off x="936900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58" name="Google Shape;758;p34"/>
          <p:cNvSpPr/>
          <p:nvPr/>
        </p:nvSpPr>
        <p:spPr>
          <a:xfrm>
            <a:off x="9369000" y="1143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9" name="Google Shape;759;p34"/>
          <p:cNvSpPr/>
          <p:nvPr/>
        </p:nvSpPr>
        <p:spPr>
          <a:xfrm>
            <a:off x="9369000" y="571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p34"/>
          <p:cNvSpPr/>
          <p:nvPr/>
        </p:nvSpPr>
        <p:spPr>
          <a:xfrm>
            <a:off x="936900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Google Shape;761;p34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62" name="Google Shape;762;p34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763" name="Google Shape;763;p34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64" name="Google Shape;764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1920" y="1273215"/>
            <a:ext cx="6856560" cy="21550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8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p35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p35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1" name="Google Shape;771;p35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" name="Google Shape;772;p35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35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35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75" name="Google Shape;775;p35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p35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Google Shape;777;p35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8" name="Google Shape;778;p35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p35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p35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p35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35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35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35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Google Shape;785;p35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p35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35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p35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35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0" name="Google Shape;790;p35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35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35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35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35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5" name="Google Shape;795;p35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796" name="Google Shape;796;p35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p35"/>
          <p:cNvSpPr/>
          <p:nvPr/>
        </p:nvSpPr>
        <p:spPr>
          <a:xfrm>
            <a:off x="1141920" y="1562582"/>
            <a:ext cx="6902640" cy="28357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73050" lvl="0" marL="41275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400"/>
              <a:buFont typeface="Arial"/>
              <a:buAutoNum type="arabicPeriod"/>
            </a:pPr>
            <a:r>
              <a:rPr lang="ru-RU">
                <a:solidFill>
                  <a:srgbClr val="2C2D30"/>
                </a:solidFill>
              </a:rPr>
              <a:t>Изучить задание 4. Почему в нем не получилось создать сценарий автозапуска бэкдора с правами SYSTEM?</a:t>
            </a:r>
            <a:endParaRPr>
              <a:solidFill>
                <a:srgbClr val="2C2D30"/>
              </a:solidFill>
            </a:endParaRPr>
          </a:p>
          <a:p>
            <a:pPr indent="-273050" lvl="0" marL="41275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400"/>
              <a:buFont typeface="Arial"/>
              <a:buAutoNum type="arabicPeriod"/>
            </a:pPr>
            <a:r>
              <a:rPr lang="ru-RU">
                <a:solidFill>
                  <a:srgbClr val="2C2D30"/>
                </a:solidFill>
              </a:rPr>
              <a:t>Какие возможности дает злоумышленнику повышение привилегий в Windows до уровня </a:t>
            </a:r>
            <a:r>
              <a:rPr b="1" lang="ru-RU">
                <a:solidFill>
                  <a:srgbClr val="2C2D30"/>
                </a:solidFill>
              </a:rPr>
              <a:t>NT AUTHORITY\SYSTEM?</a:t>
            </a:r>
            <a:r>
              <a:rPr lang="ru-RU">
                <a:solidFill>
                  <a:srgbClr val="2C2D30"/>
                </a:solidFill>
              </a:rPr>
              <a:t> Ответ обосновать практическими примерами с использованием MSF.</a:t>
            </a:r>
            <a:endParaRPr>
              <a:solidFill>
                <a:srgbClr val="2C2D30"/>
              </a:solidFill>
            </a:endParaRPr>
          </a:p>
          <a:p>
            <a:pPr indent="-273050" lvl="0" marL="412750" rt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400"/>
              <a:buFont typeface="Arial"/>
              <a:buAutoNum type="arabicPeriod"/>
            </a:pPr>
            <a:r>
              <a:rPr lang="ru-RU">
                <a:solidFill>
                  <a:srgbClr val="2C2D30"/>
                </a:solidFill>
              </a:rPr>
              <a:t>Проверить систему на базе ОС Windows на уязвимости, которые могут привести к атакам WannaCRY и подобного вредоносного ПО. Если система уязвима, при помощи MSF продемонстрируйте возможные векторы атак с использованием данной уязвимости.</a:t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798" name="Google Shape;798;p35"/>
          <p:cNvSpPr/>
          <p:nvPr/>
        </p:nvSpPr>
        <p:spPr>
          <a:xfrm>
            <a:off x="1142640" y="571680"/>
            <a:ext cx="6853680" cy="7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>
                <a:solidFill>
                  <a:srgbClr val="4C5D6E"/>
                </a:solidFill>
              </a:rPr>
              <a:t>Практическое</a:t>
            </a: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 задание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2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36"/>
          <p:cNvSpPr/>
          <p:nvPr/>
        </p:nvSpPr>
        <p:spPr>
          <a:xfrm>
            <a:off x="1142280" y="571680"/>
            <a:ext cx="6855840" cy="39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Практическая демонстрация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04" name="Google Shape;804;p36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36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p36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7" name="Google Shape;807;p36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8" name="Google Shape;808;p36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9" name="Google Shape;809;p36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10" name="Google Shape;810;p36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36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36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36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36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36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36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7" name="Google Shape;817;p36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8" name="Google Shape;818;p36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9" name="Google Shape;819;p36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0" name="Google Shape;820;p36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1" name="Google Shape;821;p36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2" name="Google Shape;822;p36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3" name="Google Shape;823;p36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4" name="Google Shape;824;p36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5" name="Google Shape;825;p36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6" name="Google Shape;826;p36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7" name="Google Shape;827;p36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36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36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0" name="Google Shape;830;p36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831" name="Google Shape;831;p36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5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37"/>
          <p:cNvSpPr/>
          <p:nvPr/>
        </p:nvSpPr>
        <p:spPr>
          <a:xfrm>
            <a:off x="1142280" y="571680"/>
            <a:ext cx="6855840" cy="39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Вопросы</a:t>
            </a:r>
            <a:r>
              <a:rPr lang="ru-RU" sz="3200">
                <a:solidFill>
                  <a:srgbClr val="4C5D6E"/>
                </a:solidFill>
              </a:rPr>
              <a:t> участников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37" name="Google Shape;837;p37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8" name="Google Shape;838;p37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9" name="Google Shape;839;p37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0" name="Google Shape;840;p37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1" name="Google Shape;841;p37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37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43" name="Google Shape;843;p37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4" name="Google Shape;844;p37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37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37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7" name="Google Shape;847;p37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37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9" name="Google Shape;849;p37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0" name="Google Shape;850;p37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37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p37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3" name="Google Shape;853;p37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37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5" name="Google Shape;855;p37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Google Shape;856;p37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37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8" name="Google Shape;858;p37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9" name="Google Shape;859;p37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0" name="Google Shape;860;p37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37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37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3" name="Google Shape;863;p37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864" name="Google Shape;864;p37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8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38"/>
          <p:cNvSpPr/>
          <p:nvPr/>
        </p:nvSpPr>
        <p:spPr>
          <a:xfrm>
            <a:off x="1142280" y="571680"/>
            <a:ext cx="6855840" cy="39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Спасибо за внимание!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70" name="Google Shape;870;p38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Google Shape;871;p38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2" name="Google Shape;872;p38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3" name="Google Shape;873;p38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4" name="Google Shape;874;p38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38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76" name="Google Shape;876;p38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38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38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38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0" name="Google Shape;880;p38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1" name="Google Shape;881;p38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2" name="Google Shape;882;p38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3" name="Google Shape;883;p38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4" name="Google Shape;884;p38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5" name="Google Shape;885;p38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38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7" name="Google Shape;887;p38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8" name="Google Shape;888;p38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38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0" name="Google Shape;890;p38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1" name="Google Shape;891;p38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2" name="Google Shape;892;p38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3" name="Google Shape;893;p38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4" name="Google Shape;894;p38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5" name="Google Shape;895;p38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6" name="Google Shape;896;p38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897" name="Google Shape;897;p38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/>
          <p:nvPr/>
        </p:nvSpPr>
        <p:spPr>
          <a:xfrm>
            <a:off x="1142280" y="571320"/>
            <a:ext cx="6853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План урока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6" name="Google Shape;126;p16"/>
          <p:cNvSpPr/>
          <p:nvPr/>
        </p:nvSpPr>
        <p:spPr>
          <a:xfrm>
            <a:off x="1081775" y="1714673"/>
            <a:ext cx="6853200" cy="19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Что понимают под тестированием на проникновение.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Обзор Metasploit Framework.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Практическая часть.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7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7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7" name="Google Shape;127;p16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6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6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6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6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6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3" name="Google Shape;133;p16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6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6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6"/>
          <p:cNvSpPr/>
          <p:nvPr/>
        </p:nvSpPr>
        <p:spPr>
          <a:xfrm>
            <a:off x="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6"/>
          <p:cNvSpPr/>
          <p:nvPr/>
        </p:nvSpPr>
        <p:spPr>
          <a:xfrm>
            <a:off x="5713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6"/>
          <p:cNvSpPr/>
          <p:nvPr/>
        </p:nvSpPr>
        <p:spPr>
          <a:xfrm>
            <a:off x="1142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6"/>
          <p:cNvSpPr/>
          <p:nvPr/>
        </p:nvSpPr>
        <p:spPr>
          <a:xfrm>
            <a:off x="1713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6"/>
          <p:cNvSpPr/>
          <p:nvPr/>
        </p:nvSpPr>
        <p:spPr>
          <a:xfrm>
            <a:off x="2284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6"/>
          <p:cNvSpPr/>
          <p:nvPr/>
        </p:nvSpPr>
        <p:spPr>
          <a:xfrm>
            <a:off x="2855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6"/>
          <p:cNvSpPr/>
          <p:nvPr/>
        </p:nvSpPr>
        <p:spPr>
          <a:xfrm>
            <a:off x="34272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6"/>
          <p:cNvSpPr/>
          <p:nvPr/>
        </p:nvSpPr>
        <p:spPr>
          <a:xfrm>
            <a:off x="39985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6"/>
          <p:cNvSpPr/>
          <p:nvPr/>
        </p:nvSpPr>
        <p:spPr>
          <a:xfrm>
            <a:off x="45694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6"/>
          <p:cNvSpPr/>
          <p:nvPr/>
        </p:nvSpPr>
        <p:spPr>
          <a:xfrm>
            <a:off x="5140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6"/>
          <p:cNvSpPr/>
          <p:nvPr/>
        </p:nvSpPr>
        <p:spPr>
          <a:xfrm>
            <a:off x="5712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6"/>
          <p:cNvSpPr/>
          <p:nvPr/>
        </p:nvSpPr>
        <p:spPr>
          <a:xfrm>
            <a:off x="6283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6"/>
          <p:cNvSpPr/>
          <p:nvPr/>
        </p:nvSpPr>
        <p:spPr>
          <a:xfrm>
            <a:off x="6854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6"/>
          <p:cNvSpPr/>
          <p:nvPr/>
        </p:nvSpPr>
        <p:spPr>
          <a:xfrm>
            <a:off x="7425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6"/>
          <p:cNvSpPr/>
          <p:nvPr/>
        </p:nvSpPr>
        <p:spPr>
          <a:xfrm>
            <a:off x="79966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6"/>
          <p:cNvSpPr/>
          <p:nvPr/>
        </p:nvSpPr>
        <p:spPr>
          <a:xfrm>
            <a:off x="85680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6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p16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6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7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7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7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7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7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5" name="Google Shape;165;p17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7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7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7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7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7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7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7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7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7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7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7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7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7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7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7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17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7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7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7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5" name="Google Shape;185;p17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7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7"/>
          <p:cNvSpPr/>
          <p:nvPr/>
        </p:nvSpPr>
        <p:spPr>
          <a:xfrm>
            <a:off x="1235520" y="2011680"/>
            <a:ext cx="6902640" cy="2559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Penetration Testing (пентест) </a:t>
            </a:r>
            <a:r>
              <a:rPr lang="ru-RU" sz="1600">
                <a:solidFill>
                  <a:srgbClr val="2C2D30"/>
                </a:solidFill>
              </a:rPr>
              <a:t>—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это процедура оценки безопасности путем имитации реальных действий злоумышленника, то есть взлома;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Граница между пентестом и реальным взломом тонкая;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Цель </a:t>
            </a:r>
            <a:r>
              <a:rPr lang="ru-RU" sz="1600">
                <a:solidFill>
                  <a:srgbClr val="2C2D30"/>
                </a:solidFill>
              </a:rPr>
              <a:t>—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обойти используемые механизмы безопасности.</a:t>
            </a:r>
            <a:endParaRPr/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7"/>
          <p:cNvSpPr/>
          <p:nvPr/>
        </p:nvSpPr>
        <p:spPr>
          <a:xfrm>
            <a:off x="1142640" y="571680"/>
            <a:ext cx="68536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Что понимают под тестированием на проникновение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8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8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8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8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8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8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99" name="Google Shape;199;p18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8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8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8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8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8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8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8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8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8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8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8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8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8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8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8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8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8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8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8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9" name="Google Shape;219;p18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18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8"/>
          <p:cNvSpPr/>
          <p:nvPr/>
        </p:nvSpPr>
        <p:spPr>
          <a:xfrm>
            <a:off x="1235525" y="2011676"/>
            <a:ext cx="6902700" cy="19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Пентест не заменяет полноценный аудит ИБ;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Анализ угроз </a:t>
            </a:r>
            <a:r>
              <a:rPr lang="ru-RU" sz="1600">
                <a:solidFill>
                  <a:srgbClr val="2C2D30"/>
                </a:solidFill>
              </a:rPr>
              <a:t>— это не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пентест. 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Пентест </a:t>
            </a:r>
            <a:r>
              <a:rPr lang="ru-RU" sz="1600">
                <a:solidFill>
                  <a:srgbClr val="2C2D30"/>
                </a:solidFill>
              </a:rPr>
              <a:t>—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не только сканирование портов или анализ кода</a:t>
            </a:r>
            <a:r>
              <a:rPr lang="ru-RU" sz="1600">
                <a:solidFill>
                  <a:srgbClr val="2C2D30"/>
                </a:solidFill>
              </a:rPr>
              <a:t> и не</a:t>
            </a:r>
            <a:endParaRPr/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только тестирование извне</a:t>
            </a:r>
            <a:r>
              <a:rPr lang="ru-RU" sz="1600">
                <a:solidFill>
                  <a:srgbClr val="2C2D30"/>
                </a:solidFill>
              </a:rPr>
              <a:t>. О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бычно забывают о внутренних злоумышленниках, сайте и </a:t>
            </a:r>
            <a:r>
              <a:rPr lang="ru-RU" sz="1600">
                <a:solidFill>
                  <a:srgbClr val="2C2D30"/>
                </a:solidFill>
              </a:rPr>
              <a:t>подобных 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сущностях</a:t>
            </a:r>
            <a:r>
              <a:rPr lang="ru-RU" sz="1600">
                <a:solidFill>
                  <a:srgbClr val="2C2D30"/>
                </a:solidFill>
              </a:rPr>
              <a:t>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8"/>
          <p:cNvSpPr/>
          <p:nvPr/>
        </p:nvSpPr>
        <p:spPr>
          <a:xfrm>
            <a:off x="1142640" y="571680"/>
            <a:ext cx="68536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О чем забывают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9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9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9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9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9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9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33" name="Google Shape;233;p19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19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19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19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19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9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9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9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9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9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9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9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9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9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19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9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9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19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19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9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3" name="Google Shape;253;p19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19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9"/>
          <p:cNvSpPr/>
          <p:nvPr/>
        </p:nvSpPr>
        <p:spPr>
          <a:xfrm>
            <a:off x="1235525" y="1571625"/>
            <a:ext cx="6902700" cy="261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Пентест </a:t>
            </a:r>
            <a:r>
              <a:rPr lang="ru-RU" sz="1600">
                <a:solidFill>
                  <a:srgbClr val="2C2D30"/>
                </a:solidFill>
              </a:rPr>
              <a:t>следует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проводить по методологии (ISAAF, OSSTMM или друг</a:t>
            </a:r>
            <a:r>
              <a:rPr lang="ru-RU" sz="1600">
                <a:solidFill>
                  <a:srgbClr val="2C2D30"/>
                </a:solidFill>
              </a:rPr>
              <a:t>ой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Вся информация документируется;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Желательно использовать единую среду для всех действий в рамках пентеста;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По окончании пентеста составляется итоговый отчет.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9"/>
          <p:cNvSpPr/>
          <p:nvPr/>
        </p:nvSpPr>
        <p:spPr>
          <a:xfrm>
            <a:off x="1142640" y="571680"/>
            <a:ext cx="68536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Что надо учитывать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0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20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20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20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20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20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20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20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20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20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0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0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0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0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0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0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0"/>
          <p:cNvSpPr/>
          <p:nvPr/>
        </p:nvSpPr>
        <p:spPr>
          <a:xfrm>
            <a:off x="9369000" y="1714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0"/>
          <p:cNvSpPr/>
          <p:nvPr/>
        </p:nvSpPr>
        <p:spPr>
          <a:xfrm>
            <a:off x="9369000" y="2286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0"/>
          <p:cNvSpPr/>
          <p:nvPr/>
        </p:nvSpPr>
        <p:spPr>
          <a:xfrm>
            <a:off x="9369000" y="2857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0"/>
          <p:cNvSpPr/>
          <p:nvPr/>
        </p:nvSpPr>
        <p:spPr>
          <a:xfrm>
            <a:off x="9369000" y="3429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0"/>
          <p:cNvSpPr/>
          <p:nvPr/>
        </p:nvSpPr>
        <p:spPr>
          <a:xfrm>
            <a:off x="9369000" y="4000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0"/>
          <p:cNvSpPr/>
          <p:nvPr/>
        </p:nvSpPr>
        <p:spPr>
          <a:xfrm>
            <a:off x="936900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3" name="Google Shape;283;p20"/>
          <p:cNvSpPr/>
          <p:nvPr/>
        </p:nvSpPr>
        <p:spPr>
          <a:xfrm>
            <a:off x="9369000" y="1143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0"/>
          <p:cNvSpPr/>
          <p:nvPr/>
        </p:nvSpPr>
        <p:spPr>
          <a:xfrm>
            <a:off x="9369000" y="571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0"/>
          <p:cNvSpPr/>
          <p:nvPr/>
        </p:nvSpPr>
        <p:spPr>
          <a:xfrm>
            <a:off x="936900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0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7" name="Google Shape;287;p20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20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9" name="Google Shape;289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95738" y="570961"/>
            <a:ext cx="3951279" cy="4000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1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21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21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21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21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1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00" name="Google Shape;300;p21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21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21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21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21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1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21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21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21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21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21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21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21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21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21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21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21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21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21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21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21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Google Shape;321;p21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21"/>
          <p:cNvSpPr/>
          <p:nvPr/>
        </p:nvSpPr>
        <p:spPr>
          <a:xfrm>
            <a:off x="1235520" y="1354238"/>
            <a:ext cx="6760800" cy="321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Определение диапазона IP</a:t>
            </a:r>
            <a:r>
              <a:rPr lang="ru-RU" sz="1600">
                <a:solidFill>
                  <a:srgbClr val="2C2D30"/>
                </a:solidFill>
              </a:rPr>
              <a:t>-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адресов. Пассивный сбор информации.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Определение периметра сети. Сканирование портов.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Определение типов и видов сетевого оборудования ОС, смежной периферии в инфраструктуре сети.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Поиск публичных эксплойтов</a:t>
            </a:r>
            <a:r>
              <a:rPr lang="ru-RU" sz="1600">
                <a:solidFill>
                  <a:srgbClr val="2C2D30"/>
                </a:solidFill>
              </a:rPr>
              <a:t>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Определение </a:t>
            </a:r>
            <a:r>
              <a:rPr lang="ru-RU" sz="1600">
                <a:solidFill>
                  <a:srgbClr val="2C2D30"/>
                </a:solidFill>
              </a:rPr>
              <a:t>«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точек входа</a:t>
            </a:r>
            <a:r>
              <a:rPr lang="ru-RU" sz="1600">
                <a:solidFill>
                  <a:srgbClr val="2C2D30"/>
                </a:solidFill>
              </a:rPr>
              <a:t>».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Сбор и анализ полученной информации</a:t>
            </a:r>
            <a:r>
              <a:rPr lang="ru-RU" sz="1600">
                <a:solidFill>
                  <a:srgbClr val="2C2D30"/>
                </a:solidFill>
              </a:rPr>
              <a:t>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Описание векторов атаки .Попытки эксплуатации. Подтверждение полученных векторов.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Составление отчета.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21"/>
          <p:cNvSpPr/>
          <p:nvPr/>
        </p:nvSpPr>
        <p:spPr>
          <a:xfrm>
            <a:off x="1142640" y="571680"/>
            <a:ext cx="6853680" cy="78255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Примерный состав операций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2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22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22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22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22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22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34" name="Google Shape;334;p22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22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22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22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22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22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22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22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22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22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22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22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22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22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22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22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22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22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22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22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4" name="Google Shape;354;p22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22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22"/>
          <p:cNvSpPr/>
          <p:nvPr/>
        </p:nvSpPr>
        <p:spPr>
          <a:xfrm>
            <a:off x="4433104" y="1354238"/>
            <a:ext cx="3563216" cy="321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127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Что даст использование MSF:</a:t>
            </a:r>
            <a:endParaRPr/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lang="ru-RU" sz="1600">
                <a:solidFill>
                  <a:srgbClr val="2C2D30"/>
                </a:solidFill>
              </a:rPr>
              <a:t>м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одули для сканирования</a:t>
            </a:r>
            <a:r>
              <a:rPr lang="ru-RU" sz="1600">
                <a:solidFill>
                  <a:srgbClr val="2C2D30"/>
                </a:solidFill>
              </a:rPr>
              <a:t>;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lang="ru-RU" sz="1600">
                <a:solidFill>
                  <a:srgbClr val="2C2D30"/>
                </a:solidFill>
              </a:rPr>
              <a:t>м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одули для эксплоитов</a:t>
            </a:r>
            <a:r>
              <a:rPr lang="ru-RU" sz="1600">
                <a:solidFill>
                  <a:srgbClr val="2C2D30"/>
                </a:solidFill>
              </a:rPr>
              <a:t>;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lang="ru-RU" sz="1600">
                <a:solidFill>
                  <a:srgbClr val="2C2D30"/>
                </a:solidFill>
              </a:rPr>
              <a:t>м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одули для </a:t>
            </a:r>
            <a:r>
              <a:rPr lang="ru-RU" sz="1600">
                <a:solidFill>
                  <a:schemeClr val="dk1"/>
                </a:solidFill>
              </a:rPr>
              <a:t>post-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эксплуатации</a:t>
            </a:r>
            <a:r>
              <a:rPr lang="ru-RU" sz="1600">
                <a:solidFill>
                  <a:srgbClr val="2C2D30"/>
                </a:solidFill>
              </a:rPr>
              <a:t>;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lang="ru-RU" sz="1600">
                <a:solidFill>
                  <a:srgbClr val="2C2D30"/>
                </a:solidFill>
              </a:rPr>
              <a:t>р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азная полезная нагрузка для эксплоитов и прочих модулей</a:t>
            </a:r>
            <a:r>
              <a:rPr lang="ru-RU" sz="1600">
                <a:solidFill>
                  <a:srgbClr val="2C2D30"/>
                </a:solidFill>
              </a:rPr>
              <a:t>;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lang="ru-RU" sz="1600">
                <a:solidFill>
                  <a:srgbClr val="2C2D30"/>
                </a:solidFill>
              </a:rPr>
              <a:t>в</a:t>
            </a:r>
            <a:r>
              <a:rPr b="0" i="0" lang="ru-RU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се это — в рамках единой среды.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22"/>
          <p:cNvSpPr/>
          <p:nvPr/>
        </p:nvSpPr>
        <p:spPr>
          <a:xfrm>
            <a:off x="1142640" y="571680"/>
            <a:ext cx="6853680" cy="78255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Зачем нужен Metasploit Framework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58" name="Google Shape;358;p22"/>
          <p:cNvSpPr/>
          <p:nvPr/>
        </p:nvSpPr>
        <p:spPr>
          <a:xfrm>
            <a:off x="1192899" y="1345010"/>
            <a:ext cx="3240205" cy="24419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Основные операции пентеста: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ru-RU" sz="1600"/>
              <a:t>р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азведка</a:t>
            </a:r>
            <a:r>
              <a:rPr lang="ru-RU" sz="1600"/>
              <a:t>;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ru-RU" sz="1600"/>
              <a:t>о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пределение уязвимостей</a:t>
            </a:r>
            <a:r>
              <a:rPr lang="ru-RU" sz="1600"/>
              <a:t>;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ru-RU" sz="1600"/>
              <a:t>п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одбор эксплоита для уязвимости</a:t>
            </a:r>
            <a:r>
              <a:rPr lang="ru-RU" sz="1600"/>
              <a:t>;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ru-RU" sz="1600"/>
              <a:t>д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оставка эксплоита жертве;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ru-RU" sz="1600"/>
              <a:t>p</a:t>
            </a:r>
            <a:r>
              <a:rPr b="0" i="0" lang="ru-R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ost-эксплуатация.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