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7"/>
  </p:notesMasterIdLst>
  <p:sldIdLst>
    <p:sldId id="256" r:id="rId3"/>
    <p:sldId id="259" r:id="rId4"/>
    <p:sldId id="282" r:id="rId5"/>
    <p:sldId id="260" r:id="rId6"/>
    <p:sldId id="281" r:id="rId7"/>
    <p:sldId id="261" r:id="rId8"/>
    <p:sldId id="262" r:id="rId9"/>
    <p:sldId id="263" r:id="rId10"/>
    <p:sldId id="264" r:id="rId11"/>
    <p:sldId id="283" r:id="rId12"/>
    <p:sldId id="284" r:id="rId13"/>
    <p:sldId id="285" r:id="rId14"/>
    <p:sldId id="265" r:id="rId15"/>
    <p:sldId id="267" r:id="rId16"/>
    <p:sldId id="272" r:id="rId17"/>
    <p:sldId id="273" r:id="rId18"/>
    <p:sldId id="275" r:id="rId19"/>
    <p:sldId id="276" r:id="rId20"/>
    <p:sldId id="277" r:id="rId21"/>
    <p:sldId id="286" r:id="rId22"/>
    <p:sldId id="278" r:id="rId23"/>
    <p:sldId id="279" r:id="rId24"/>
    <p:sldId id="268" r:id="rId25"/>
    <p:sldId id="280" r:id="rId26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30" autoAdjust="0"/>
  </p:normalViewPr>
  <p:slideViewPr>
    <p:cSldViewPr snapToGrid="0">
      <p:cViewPr varScale="1">
        <p:scale>
          <a:sx n="121" d="100"/>
          <a:sy n="121" d="100"/>
        </p:scale>
        <p:origin x="6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5%D0%BE%D1%81%D1%82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u.wikipedia.org/wiki/IP-%D0%BF%D0%B0%D0%BA%D0%B5%D1%82" TargetMode="External"/><Relationship Id="rId4" Type="http://schemas.openxmlformats.org/officeDocument/2006/relationships/hyperlink" Target="https://ru.wikipedia.org/wiki/RS-232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f3214be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f3214be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fb85b9f11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fb85b9f11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71428"/>
              </a:lnSpc>
              <a:spcBef>
                <a:spcPts val="0"/>
              </a:spcBef>
              <a:spcAft>
                <a:spcPts val="13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9514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fb85b9f11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fb85b9f11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71428"/>
              </a:lnSpc>
              <a:spcBef>
                <a:spcPts val="0"/>
              </a:spcBef>
              <a:spcAft>
                <a:spcPts val="13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4290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fb85b9f11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fb85b9f11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71428"/>
              </a:lnSpc>
              <a:spcBef>
                <a:spcPts val="0"/>
              </a:spcBef>
              <a:spcAft>
                <a:spcPts val="13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9932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fb85b9f11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fb85b9f11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Hcitool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 помощью этой утилиты можно: показать локальные устройства; запросить удалённые устройства; для каждого обнаруженного устройства можно вывести адрес устройства Bluetooth, разность показаний часов, класс, название,  версию и поддерживаемые возможности; запустить процесс периодического допроса, подтвердить произвольную команду HCI на локальном устройстве; вывести соединения в активном диапазоне частот; создать в диапазоне частот подключение (по умолчанию допустимы пакеты всех типов)  выступая в роли ведущего или подчиненного устройства; разорвать радиоподключение с удалённым устройством;, поменять роль удалённого устройства на роль ведущего (master) или подчинённого (slave); изменить типы пакетов устройства; показать информацию о мощности принимаемого или переданного сигнала для соединения с устройством и качестве канала; отобразить карту каналов (перестройки частот) для соединения; запросить аутентификацию у устройства; включить или выключить шифрование; изменить канальный ключ у подключения.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71428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Bluelog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Bluelog предназначен для исследований и мониторинга трафика. Подразумевается, что он должен запускаться на длительные периоды времени в одном месте для определения, как много обнаруживаемых Bluetooth устройств в окрестности. Поскольку Bluelog предназначена для запуска без присмотра, она не имеет пользовательского интерфейса и не требует каких-либо действий пользователя после запуска. Она обладает полностью настраиваемым форматом лог файла, а также может вести лог в syslog для централизованной регистрации сетевой активности.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Blueranger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Определяет мощность сигнала до устройства используя l2ping и простой алгоритм оценки. Чем мощнее сигнал, тем ближе устройство.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Bluesnaffer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Позволяет удаленно смотреть телефонный справочник, журналы вызовов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Btscanner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Еще одна утилита для извлечения максимума информации об устройстве без подключения к нему.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Redfang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Позволяет сканировать адресные пространства и за счет этого находить устройства, находящиеся в скрытом режиме.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600">
                <a:solidFill>
                  <a:srgbClr val="4D5D6D"/>
                </a:solidFill>
              </a:rPr>
              <a:t>Spooftooph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Spooftooph предназначена для автоматической подмены (спуфинга) или клонирования имён, класса и адреса Bluetooth устройств. Клонирование этой информации позволяет Bluetooth устройству эффективно скрываться из вида. Программы по сканированию Bluetooth отобразят только одно устройство, если в диапазоне в режиме обнаружения доступны несколько устройств с одинаковой информацией (особенно это касается одинакового адреса).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fb85b9f11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fb85b9f11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fb7f626b6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fb7f626b6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054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a65ce15a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6a65ce15a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134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fb7f626b6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fb7f626b6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700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fb7f626b6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fb7f626b6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</a:rPr>
              <a:t>Мобильная станция</a:t>
            </a:r>
            <a:r>
              <a:rPr lang="ru">
                <a:solidFill>
                  <a:schemeClr val="dk1"/>
                </a:solidFill>
              </a:rPr>
              <a:t> (MS - mobile station) - включает приемник и передатчик, необходимые для соединения с сетью GSM. В MS входят также модуль идентификации абонента SIM (Subscriber Identity Module), в котором хранятся все индивидуальные данные, необходимые, например, для оплаты аутентификации пользователя. В SIM-карте (выполненной в виде смарт-карты) содержится множество идентификаторов и таблиц, например, список абонентских услуг, PIN-код, международный идентификатор мобильного абонента IMSI, данные о местоположении мобильного абонента: TMSI и LAI. 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</a:rPr>
              <a:t>Базовая станция</a:t>
            </a:r>
            <a:r>
              <a:rPr lang="ru">
                <a:solidFill>
                  <a:schemeClr val="dk1"/>
                </a:solidFill>
              </a:rPr>
              <a:t> (BTS - base transceiver station) - приёмопередатчик, закреплённый на основе. Формирует поле соты GSM.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</a:rPr>
              <a:t>Система базовых станций </a:t>
            </a:r>
            <a:r>
              <a:rPr lang="ru">
                <a:solidFill>
                  <a:schemeClr val="dk1"/>
                </a:solidFill>
              </a:rPr>
              <a:t>(BSS - base station system) - множество BTS, формирующее зону покрытия сотовой сети.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</a:rPr>
              <a:t>Контроллер базовых станций</a:t>
            </a:r>
            <a:r>
              <a:rPr lang="ru">
                <a:solidFill>
                  <a:schemeClr val="dk1"/>
                </a:solidFill>
              </a:rPr>
              <a:t> (BSC - base station controller) - управляет базовыми станциями. С его помощью происходит резервирование частот и переключение с одной станции на другую, осуществляется поиск мобильных станций. Кроме того, контроллер уплотняет радиоканалы для соединений с проводными каналами. 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</a:rPr>
              <a:t>Подсистема радиосвязи</a:t>
            </a:r>
            <a:r>
              <a:rPr lang="ru">
                <a:solidFill>
                  <a:schemeClr val="dk1"/>
                </a:solidFill>
              </a:rPr>
              <a:t> (RSS - radio subsystem = MS+BSS+BCS) - состоит из множества базовых и мобильных станций и формируемых ими электромагнитных полей.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</a:rPr>
              <a:t>Центр коммутации мобильной связи </a:t>
            </a:r>
            <a:r>
              <a:rPr lang="ru">
                <a:solidFill>
                  <a:schemeClr val="dk1"/>
                </a:solidFill>
              </a:rPr>
              <a:t>(MSC - mobile switching center) - является коммутатором ISDN (цифровой сети обмена данными). MSC устанавливает соединение с контроллерами BSC, другими центрами MSC, образуя стационарную магистральную сеть системы GSM. В большинстве случаев MSC управляет несколькими контроллерами BSC.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899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fb7f626b6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fb7f626b6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b="1">
                <a:solidFill>
                  <a:schemeClr val="dk1"/>
                </a:solidFill>
              </a:rPr>
              <a:t>Домашний регистр</a:t>
            </a:r>
            <a:r>
              <a:rPr lang="ru" sz="1000">
                <a:solidFill>
                  <a:schemeClr val="dk1"/>
                </a:solidFill>
              </a:rPr>
              <a:t> (</a:t>
            </a:r>
            <a:r>
              <a:rPr lang="ru" sz="1000" b="1">
                <a:solidFill>
                  <a:schemeClr val="dk1"/>
                </a:solidFill>
              </a:rPr>
              <a:t>HLR</a:t>
            </a:r>
            <a:r>
              <a:rPr lang="ru" sz="1000">
                <a:solidFill>
                  <a:schemeClr val="dk1"/>
                </a:solidFill>
              </a:rPr>
              <a:t> — home location register) и </a:t>
            </a:r>
            <a:r>
              <a:rPr lang="ru" sz="1000" b="1">
                <a:solidFill>
                  <a:schemeClr val="dk1"/>
                </a:solidFill>
              </a:rPr>
              <a:t>гостевой регистр</a:t>
            </a:r>
            <a:r>
              <a:rPr lang="ru" sz="1000">
                <a:solidFill>
                  <a:schemeClr val="dk1"/>
                </a:solidFill>
              </a:rPr>
              <a:t> (</a:t>
            </a:r>
            <a:r>
              <a:rPr lang="ru" sz="1000" b="1">
                <a:solidFill>
                  <a:schemeClr val="dk1"/>
                </a:solidFill>
              </a:rPr>
              <a:t>VLR</a:t>
            </a:r>
            <a:r>
              <a:rPr lang="ru" sz="1000">
                <a:solidFill>
                  <a:schemeClr val="dk1"/>
                </a:solidFill>
              </a:rPr>
              <a:t> — visitor location register) — представляют собой базу данных мобильных станций, постоянно зарегистрированных в системе конкретного оператора и расположенных в области обслуживания местного центра коммутации MSC. В HLR хранятся все сведения о пользователях. Статическая информация включает номер ISDN мобильного абонента (MSISDN), оплаченные услуги и ключ аутентификации. В HLR содержится динамическая информация — например, данные о текущей зоне местоположения мобильной станции LAI, которые обновляются при переходе MS из текущей зоны. Эти данные нужны, чтобы взимать оплату или осуществлять роуминг. </a:t>
            </a:r>
            <a:endParaRPr sz="10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b="1">
                <a:solidFill>
                  <a:schemeClr val="dk1"/>
                </a:solidFill>
              </a:rPr>
              <a:t>Подсистема сетей и коммутации</a:t>
            </a:r>
            <a:r>
              <a:rPr lang="ru" sz="1000">
                <a:solidFill>
                  <a:schemeClr val="dk1"/>
                </a:solidFill>
              </a:rPr>
              <a:t> (</a:t>
            </a:r>
            <a:r>
              <a:rPr lang="ru" sz="1000" b="1">
                <a:solidFill>
                  <a:schemeClr val="dk1"/>
                </a:solidFill>
              </a:rPr>
              <a:t>NSS</a:t>
            </a:r>
            <a:r>
              <a:rPr lang="ru" sz="1000">
                <a:solidFill>
                  <a:schemeClr val="dk1"/>
                </a:solidFill>
              </a:rPr>
              <a:t> — </a:t>
            </a:r>
            <a:r>
              <a:rPr lang="ru" sz="1000" b="1">
                <a:solidFill>
                  <a:schemeClr val="dk1"/>
                </a:solidFill>
              </a:rPr>
              <a:t>network subsystem</a:t>
            </a:r>
            <a:r>
              <a:rPr lang="ru" sz="1000">
                <a:solidFill>
                  <a:schemeClr val="dk1"/>
                </a:solidFill>
              </a:rPr>
              <a:t> = </a:t>
            </a:r>
            <a:r>
              <a:rPr lang="ru" sz="1000" b="1">
                <a:solidFill>
                  <a:schemeClr val="dk1"/>
                </a:solidFill>
              </a:rPr>
              <a:t>MSC + HLR + VLR</a:t>
            </a:r>
            <a:r>
              <a:rPr lang="ru" sz="1000">
                <a:solidFill>
                  <a:schemeClr val="dk1"/>
                </a:solidFill>
              </a:rPr>
              <a:t>) — ядро системы GSM. Соединяет беспроводную сеть со стандартными сетями общего пользования ТфОП/ISDN, переключает подсистемы базовых станций BSS. NSS определяет местоположение пользователей в любой точке земного шара, обеспечивает оплату, роуминг пользователей между поставщиками услуг связи в разных странах. </a:t>
            </a:r>
            <a:endParaRPr sz="10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b="1">
                <a:solidFill>
                  <a:schemeClr val="dk1"/>
                </a:solidFill>
              </a:rPr>
              <a:t>Центр эксплуатации и обслуживания</a:t>
            </a:r>
            <a:r>
              <a:rPr lang="ru" sz="1000">
                <a:solidFill>
                  <a:schemeClr val="dk1"/>
                </a:solidFill>
              </a:rPr>
              <a:t> (</a:t>
            </a:r>
            <a:r>
              <a:rPr lang="ru" sz="1000" b="1">
                <a:solidFill>
                  <a:schemeClr val="dk1"/>
                </a:solidFill>
              </a:rPr>
              <a:t>OMC</a:t>
            </a:r>
            <a:r>
              <a:rPr lang="ru" sz="1000">
                <a:solidFill>
                  <a:schemeClr val="dk1"/>
                </a:solidFill>
              </a:rPr>
              <a:t> — </a:t>
            </a:r>
            <a:r>
              <a:rPr lang="ru" sz="1000" b="1">
                <a:solidFill>
                  <a:schemeClr val="dk1"/>
                </a:solidFill>
              </a:rPr>
              <a:t>operation and maintenance center</a:t>
            </a:r>
            <a:r>
              <a:rPr lang="ru" sz="1000">
                <a:solidFill>
                  <a:schemeClr val="dk1"/>
                </a:solidFill>
              </a:rPr>
              <a:t>) обеспечивает работу отдельных элементов GSM (MSC, BSC, GMSC и других), выполняет функции администрирования: тарификацию и мониторинг трафика. Принимает меры в случае отказа отдельных элементов сети. </a:t>
            </a:r>
            <a:endParaRPr sz="10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b="1">
                <a:solidFill>
                  <a:schemeClr val="dk1"/>
                </a:solidFill>
              </a:rPr>
              <a:t>Центр аутентификации</a:t>
            </a:r>
            <a:r>
              <a:rPr lang="ru" sz="1000">
                <a:solidFill>
                  <a:schemeClr val="dk1"/>
                </a:solidFill>
              </a:rPr>
              <a:t> (</a:t>
            </a:r>
            <a:r>
              <a:rPr lang="ru" sz="1000" b="1">
                <a:solidFill>
                  <a:schemeClr val="dk1"/>
                </a:solidFill>
              </a:rPr>
              <a:t>AUC</a:t>
            </a:r>
            <a:r>
              <a:rPr lang="ru" sz="1000">
                <a:solidFill>
                  <a:schemeClr val="dk1"/>
                </a:solidFill>
              </a:rPr>
              <a:t> — authentication centre) представляет базу данных, позволяющую определить, разрешен ли допуск к услугам системы абоненту, имеющему данный модуль идентификации (SIM-карту). Центр AUC, как и SIM-карта, содержит секретный ключ абонента, который используется для его аутентификации и шифрования на радиоучастке. АUC содержит значения, необходимые для аутентификации, алгоритмы аутентификации и шифрования.</a:t>
            </a:r>
            <a:endParaRPr sz="10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b="1">
                <a:solidFill>
                  <a:schemeClr val="dk1"/>
                </a:solidFill>
              </a:rPr>
              <a:t>Регистр идентификации оборудования</a:t>
            </a:r>
            <a:r>
              <a:rPr lang="ru" sz="1000">
                <a:solidFill>
                  <a:schemeClr val="dk1"/>
                </a:solidFill>
              </a:rPr>
              <a:t> (</a:t>
            </a:r>
            <a:r>
              <a:rPr lang="ru" sz="1000" b="1">
                <a:solidFill>
                  <a:schemeClr val="dk1"/>
                </a:solidFill>
              </a:rPr>
              <a:t>EIR</a:t>
            </a:r>
            <a:r>
              <a:rPr lang="ru" sz="1000">
                <a:solidFill>
                  <a:schemeClr val="dk1"/>
                </a:solidFill>
              </a:rPr>
              <a:t> — equipment identity register) представляет базу данных, содержащую список разрешенного в сети оборудования. Каждая мобильная станция может быть идентифицирована ее кодом </a:t>
            </a:r>
            <a:r>
              <a:rPr lang="ru" sz="1000" b="1">
                <a:solidFill>
                  <a:schemeClr val="dk1"/>
                </a:solidFill>
              </a:rPr>
              <a:t>IMEI</a:t>
            </a:r>
            <a:r>
              <a:rPr lang="ru" sz="1000">
                <a:solidFill>
                  <a:schemeClr val="dk1"/>
                </a:solidFill>
              </a:rPr>
              <a:t>, который помечает запрет, если устройство украдено, не поддерживается сетью и в ряде других случаев.</a:t>
            </a:r>
            <a:endParaRPr sz="10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000" b="1">
                <a:solidFill>
                  <a:srgbClr val="2C2D30"/>
                </a:solidFill>
              </a:rPr>
              <a:t>EIR</a:t>
            </a:r>
            <a:r>
              <a:rPr lang="ru" sz="1000">
                <a:solidFill>
                  <a:srgbClr val="2C2D30"/>
                </a:solidFill>
              </a:rPr>
              <a:t>, </a:t>
            </a:r>
            <a:r>
              <a:rPr lang="ru" sz="1000" b="1">
                <a:solidFill>
                  <a:srgbClr val="2C2D30"/>
                </a:solidFill>
              </a:rPr>
              <a:t>AUC</a:t>
            </a:r>
            <a:r>
              <a:rPr lang="ru" sz="1000">
                <a:solidFill>
                  <a:srgbClr val="2C2D30"/>
                </a:solidFill>
              </a:rPr>
              <a:t> и </a:t>
            </a:r>
            <a:r>
              <a:rPr lang="ru" sz="1000" b="1">
                <a:solidFill>
                  <a:srgbClr val="2C2D30"/>
                </a:solidFill>
              </a:rPr>
              <a:t>OMC</a:t>
            </a:r>
            <a:r>
              <a:rPr lang="ru" sz="1000">
                <a:solidFill>
                  <a:srgbClr val="2C2D30"/>
                </a:solidFill>
              </a:rPr>
              <a:t> составляют </a:t>
            </a:r>
            <a:r>
              <a:rPr lang="ru" sz="1000" b="1">
                <a:solidFill>
                  <a:srgbClr val="2C2D30"/>
                </a:solidFill>
              </a:rPr>
              <a:t>операционную подсистему</a:t>
            </a:r>
            <a:r>
              <a:rPr lang="ru" sz="1000">
                <a:solidFill>
                  <a:srgbClr val="2C2D30"/>
                </a:solidFill>
              </a:rPr>
              <a:t> (</a:t>
            </a:r>
            <a:r>
              <a:rPr lang="ru" sz="1000" b="1">
                <a:solidFill>
                  <a:srgbClr val="2C2D30"/>
                </a:solidFill>
              </a:rPr>
              <a:t>OSS</a:t>
            </a:r>
            <a:r>
              <a:rPr lang="ru" sz="1000">
                <a:solidFill>
                  <a:srgbClr val="2C2D30"/>
                </a:solidFill>
              </a:rPr>
              <a:t> — operating subsystem).</a:t>
            </a:r>
            <a:endParaRPr b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0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fb85b9f1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fb85b9f1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Пройтись по оглавлению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fb7f626b6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fb7f626b6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88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fb7f626b6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fb7f626b6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749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fb7f626b6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fb7f626b6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564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fb85b9f11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fb85b9f11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fb7f626b6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fb7f626b6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965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fb85b9f1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fb85b9f1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Пройтись по оглавлению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3661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fb85b9f11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fb85b9f11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Пройтись по оглавлению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fb85b9f11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fb85b9f11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Пройтись по оглавлению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22960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fb85b9f11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fb85b9f11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HCI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Host/controller interface — определяет связь между стеком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хоста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(то есть компьютера или мобильного устройства) и контроллером Bluetooth.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L2CAP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logical Link Control and Adaptation Protocol — используется для мультиплексирования локальных соединений между двумя устройствами, использующими различные протоколы более высокого уровня. Позволяет фрагментировать и пересобирать пакеты, является обязательным в стеке.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SDP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Service Discovery Protocol — позволяет обнаруживать услуги, предоставляемые другими устройствами, и определять их параметры, является обязательным в стеке.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RFCOMM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Radio Frequency Communications — протокол замены кабеля, создаёт виртуальный последовательный поток данных и эмулирует управляющие сигналы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RS-232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BNEP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Bluetooth Network Encapsulation Protocol — используется для передачи данных из других стеков протоколов через канал L2CAP. Применяется для передачи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/>
              </a:rPr>
              <a:t>IP-пакетов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в профиле PAN.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3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fb85b9f11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fb85b9f11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LMP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Link Management Protocol — используется для установления и управления радиосоединением между двумя устройствами. Реализуется контроллером Bluetooth и является обязательным в стеке. Имеет высший приоритет над иными протоколами, отвечает в том числе за аутентификацию, а потому представляет для нас особый интерес.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AVCTP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Audio/Video Control Transport Protocol — используется в профиле Audio/Video Remote Control для передачи команд по каналу L2CAP.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AVDTP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Audio/Video Distribution Transport Protocol — используется в профиле Advanced Audio Distribution для передачи стереозвука по каналу L2CAP.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TCS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Telephony Control Protocol — Binary — протокол, определяющий сигналы управления вызовом для установления голосовых соединений и соединений для передачи данных между устройствами Bluetooth. Используется только в профиле Cordless Telephony.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3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fb85b9f11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fb85b9f11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71428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используется для установления и управления радиосоединением между двумя устройствами.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fb85b9f11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fb85b9f11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71428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используется для установления и управления радиосоединением между двумя устройствами.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  <a:defRPr sz="1600"/>
            </a:lvl1pPr>
            <a:lvl2pPr lvl="1" algn="ctr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p14:dur="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p14:dur="4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tooth.org/docman/handlers/downloaddoc.ashx?doc_id=229737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://www.faqs.org/rfcs/rfc4201.html" TargetMode="External"/><Relationship Id="rId4" Type="http://schemas.openxmlformats.org/officeDocument/2006/relationships/hyperlink" Target="http://www.protocols.ru/WP/rfc4204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post/200914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ru.bmstu.wiki/%D0%A1%D0%B5%D1%82%D0%B8_%D1%81%D1%82%D0%B0%D0%BD%D0%B4%D0%B0%D1%80%D1%82%D0%B0_GS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_XjbChRUdY06R6ZNXmNUpvJmi9UGUa5q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F4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429300" y="1714500"/>
            <a:ext cx="51387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4000">
                <a:solidFill>
                  <a:srgbClr val="4C5D6E"/>
                </a:solidFill>
              </a:rPr>
              <a:t>Безопасность Bluetooth</a:t>
            </a:r>
            <a:endParaRPr sz="4000">
              <a:solidFill>
                <a:srgbClr val="4C5D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3429325" y="3428950"/>
            <a:ext cx="4567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BDC2CA"/>
                </a:solidFill>
              </a:rPr>
              <a:t>Принцип действия, атаки на соединения и защита от них.</a:t>
            </a:r>
            <a:endParaRPr>
              <a:solidFill>
                <a:srgbClr val="BDC2CA"/>
              </a:solidFill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ctrTitle"/>
          </p:nvPr>
        </p:nvSpPr>
        <p:spPr>
          <a:xfrm>
            <a:off x="3429300" y="571450"/>
            <a:ext cx="4567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DC2CA"/>
                </a:solidFill>
              </a:rPr>
              <a:t>Сетевая безопасность</a:t>
            </a:r>
            <a:endParaRPr sz="1600">
              <a:solidFill>
                <a:srgbClr val="BDC2CA"/>
              </a:solidFill>
            </a:endParaRPr>
          </a:p>
        </p:txBody>
      </p:sp>
      <p:sp>
        <p:nvSpPr>
          <p:cNvPr id="102" name="Google Shape;102;p25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5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5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5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5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5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108" name="Google Shape;108;p25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5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5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5"/>
          <p:cNvSpPr/>
          <p:nvPr/>
        </p:nvSpPr>
        <p:spPr>
          <a:xfrm>
            <a:off x="2399" y="-800200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5"/>
          <p:cNvSpPr/>
          <p:nvPr/>
        </p:nvSpPr>
        <p:spPr>
          <a:xfrm>
            <a:off x="573599" y="-800200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5"/>
          <p:cNvSpPr/>
          <p:nvPr/>
        </p:nvSpPr>
        <p:spPr>
          <a:xfrm>
            <a:off x="1144799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5"/>
          <p:cNvSpPr/>
          <p:nvPr/>
        </p:nvSpPr>
        <p:spPr>
          <a:xfrm>
            <a:off x="1715999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5"/>
          <p:cNvSpPr/>
          <p:nvPr/>
        </p:nvSpPr>
        <p:spPr>
          <a:xfrm>
            <a:off x="2287199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5"/>
          <p:cNvSpPr/>
          <p:nvPr/>
        </p:nvSpPr>
        <p:spPr>
          <a:xfrm>
            <a:off x="2858399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5"/>
          <p:cNvSpPr/>
          <p:nvPr/>
        </p:nvSpPr>
        <p:spPr>
          <a:xfrm>
            <a:off x="3429599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5"/>
          <p:cNvSpPr/>
          <p:nvPr/>
        </p:nvSpPr>
        <p:spPr>
          <a:xfrm>
            <a:off x="4000799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5"/>
          <p:cNvSpPr/>
          <p:nvPr/>
        </p:nvSpPr>
        <p:spPr>
          <a:xfrm>
            <a:off x="4571999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5"/>
          <p:cNvSpPr/>
          <p:nvPr/>
        </p:nvSpPr>
        <p:spPr>
          <a:xfrm>
            <a:off x="5143199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5"/>
          <p:cNvSpPr/>
          <p:nvPr/>
        </p:nvSpPr>
        <p:spPr>
          <a:xfrm>
            <a:off x="5714399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6285599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5"/>
          <p:cNvSpPr/>
          <p:nvPr/>
        </p:nvSpPr>
        <p:spPr>
          <a:xfrm>
            <a:off x="6856798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5"/>
          <p:cNvSpPr/>
          <p:nvPr/>
        </p:nvSpPr>
        <p:spPr>
          <a:xfrm>
            <a:off x="7427998" y="-80020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5"/>
          <p:cNvSpPr/>
          <p:nvPr/>
        </p:nvSpPr>
        <p:spPr>
          <a:xfrm>
            <a:off x="7999198" y="-800200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5"/>
          <p:cNvSpPr/>
          <p:nvPr/>
        </p:nvSpPr>
        <p:spPr>
          <a:xfrm>
            <a:off x="8570398" y="-800200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ctrTitle"/>
          </p:nvPr>
        </p:nvSpPr>
        <p:spPr>
          <a:xfrm>
            <a:off x="3427200" y="1143000"/>
            <a:ext cx="4567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2000" b="1">
                <a:solidFill>
                  <a:srgbClr val="4C5D6E"/>
                </a:solidFill>
              </a:rPr>
              <a:t>Урок 7</a:t>
            </a:r>
            <a:endParaRPr sz="2000" b="1">
              <a:solidFill>
                <a:srgbClr val="4C5D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75" y="810100"/>
            <a:ext cx="2876550" cy="28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3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3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3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3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3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3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3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3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3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3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3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3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3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3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3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3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3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3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3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33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3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24" y="1316462"/>
            <a:ext cx="8372349" cy="1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29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3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3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3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3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3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3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3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3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3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3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3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3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3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3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3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3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3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3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3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33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3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299" y="285688"/>
            <a:ext cx="58674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80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3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3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3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3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3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3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3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3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3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3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3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3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3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3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3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3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3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3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3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33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3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95100"/>
            <a:ext cx="8863566" cy="44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75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Приложения для Bluetooth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406" name="Google Shape;406;p34"/>
          <p:cNvSpPr txBox="1">
            <a:spLocks noGrp="1"/>
          </p:cNvSpPr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Hcitool.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Blueranger.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Bluesnaffer.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Btscanner.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Redfang.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Spooftooph.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407" name="Google Shape;407;p34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4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4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4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4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4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413" name="Google Shape;413;p34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4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4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4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4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4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4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4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4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4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4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4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4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4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4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4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4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4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4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4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3" name="Google Shape;433;p34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4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6"/>
          <p:cNvSpPr txBox="1">
            <a:spLocks noGrp="1"/>
          </p:cNvSpPr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Полезные ссылки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474" name="Google Shape;474;p36"/>
          <p:cNvSpPr txBox="1">
            <a:spLocks noGrp="1"/>
          </p:cNvSpPr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ru" sz="1600" u="sng" dirty="0">
                <a:solidFill>
                  <a:srgbClr val="1155CC"/>
                </a:solidFill>
                <a:hlinkClick r:id="rId3"/>
              </a:rPr>
              <a:t>Стандарт Bluetooth</a:t>
            </a:r>
            <a:r>
              <a:rPr lang="ru" sz="1600" dirty="0"/>
              <a:t>.</a:t>
            </a:r>
            <a:endParaRPr sz="1600" dirty="0"/>
          </a:p>
          <a:p>
            <a:pPr marL="457200" lvl="0" indent="-3302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AutoNum type="arabicPeriod"/>
            </a:pPr>
            <a:r>
              <a:rPr lang="ru" sz="1600" u="sng" dirty="0">
                <a:solidFill>
                  <a:srgbClr val="1155CC"/>
                </a:solidFill>
                <a:hlinkClick r:id="rId4"/>
              </a:rPr>
              <a:t>Стандарт протокола LMP</a:t>
            </a:r>
            <a:r>
              <a:rPr lang="ru" sz="1600" dirty="0"/>
              <a:t>.</a:t>
            </a:r>
            <a:endParaRPr sz="1600" dirty="0"/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600"/>
              <a:buAutoNum type="arabicPeriod"/>
            </a:pPr>
            <a:r>
              <a:rPr lang="ru" sz="1600" u="sng" dirty="0">
                <a:solidFill>
                  <a:srgbClr val="1155CC"/>
                </a:solidFill>
                <a:hlinkClick r:id="rId5"/>
              </a:rPr>
              <a:t>Построение связей в MPLS — для продвинутых</a:t>
            </a:r>
            <a:r>
              <a:rPr lang="ru" sz="1600" dirty="0"/>
              <a:t>.</a:t>
            </a:r>
            <a:r>
              <a:rPr lang="ru" sz="1600" dirty="0">
                <a:solidFill>
                  <a:srgbClr val="2C2D30"/>
                </a:solidFill>
              </a:rPr>
              <a:t> </a:t>
            </a:r>
            <a:endParaRPr sz="1600" dirty="0">
              <a:solidFill>
                <a:srgbClr val="2C2D30"/>
              </a:solidFill>
            </a:endParaRPr>
          </a:p>
        </p:txBody>
      </p:sp>
      <p:sp>
        <p:nvSpPr>
          <p:cNvPr id="475" name="Google Shape;475;p36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6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6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6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6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6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481" name="Google Shape;481;p36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6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6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6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6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6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6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6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6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6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6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6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6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6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6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6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6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6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6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6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1" name="Google Shape;501;p36" descr="loading-logo.png"/>
          <p:cNvPicPr preferRelativeResize="0"/>
          <p:nvPr/>
        </p:nvPicPr>
        <p:blipFill rotWithShape="1">
          <a:blip r:embed="rId6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6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 amt="96000"/>
          </a:blip>
          <a:srcRect l="2470" r="2527"/>
          <a:stretch/>
        </p:blipFill>
        <p:spPr>
          <a:xfrm>
            <a:off x="1050" y="-5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8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8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8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8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8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8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8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8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8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ctrTitle"/>
          </p:nvPr>
        </p:nvSpPr>
        <p:spPr>
          <a:xfrm>
            <a:off x="5714400" y="571450"/>
            <a:ext cx="28560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rgbClr val="4C5D6E"/>
                </a:solidFill>
              </a:rPr>
              <a:t>Архитектура </a:t>
            </a:r>
            <a:endParaRPr sz="2400">
              <a:solidFill>
                <a:srgbClr val="4C5D6E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GSM-сетей</a:t>
            </a:r>
            <a:endParaRPr sz="1600">
              <a:solidFill>
                <a:srgbClr val="BDC2CA"/>
              </a:solidFill>
            </a:endParaRPr>
          </a:p>
        </p:txBody>
      </p:sp>
      <p:sp>
        <p:nvSpPr>
          <p:cNvPr id="217" name="Google Shape;217;p28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8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8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8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8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8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8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225" name="Google Shape;225;p28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8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8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8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28" descr="loading-logo.png"/>
          <p:cNvPicPr preferRelativeResize="0"/>
          <p:nvPr/>
        </p:nvPicPr>
        <p:blipFill rotWithShape="1">
          <a:blip r:embed="rId4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794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9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9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9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9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9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241" name="Google Shape;241;p29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9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9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9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9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9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9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9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9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9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9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9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9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9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9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9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9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p29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9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29"/>
          <p:cNvPicPr preferRelativeResize="0"/>
          <p:nvPr/>
        </p:nvPicPr>
        <p:blipFill rotWithShape="1">
          <a:blip r:embed="rId4">
            <a:alphaModFix/>
          </a:blip>
          <a:srcRect l="29486" t="20888" r="31098" b="17382"/>
          <a:stretch/>
        </p:blipFill>
        <p:spPr>
          <a:xfrm>
            <a:off x="2287200" y="564828"/>
            <a:ext cx="4569601" cy="4013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271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1"/>
          <p:cNvPicPr preferRelativeResize="0"/>
          <p:nvPr/>
        </p:nvPicPr>
        <p:blipFill rotWithShape="1">
          <a:blip r:embed="rId3">
            <a:alphaModFix/>
          </a:blip>
          <a:srcRect l="12055" r="41931"/>
          <a:stretch/>
        </p:blipFill>
        <p:spPr>
          <a:xfrm>
            <a:off x="-12525" y="-50"/>
            <a:ext cx="4028250" cy="5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1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1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1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1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1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1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1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1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1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1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1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1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1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1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1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1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1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1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1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1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24" name="Google Shape;324;p31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1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1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1"/>
          <p:cNvSpPr txBox="1">
            <a:spLocks noGrp="1"/>
          </p:cNvSpPr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Терминология GSM-сетей</a:t>
            </a:r>
            <a:endParaRPr sz="2400">
              <a:solidFill>
                <a:srgbClr val="4C5D6E"/>
              </a:solidFill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9" name="Google Shape;329;p31" descr="loading-logo.png"/>
          <p:cNvPicPr preferRelativeResize="0"/>
          <p:nvPr/>
        </p:nvPicPr>
        <p:blipFill rotWithShape="1">
          <a:blip r:embed="rId4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1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831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2"/>
          <p:cNvSpPr txBox="1">
            <a:spLocks noGrp="1"/>
          </p:cNvSpPr>
          <p:nvPr>
            <p:ph type="ctrTitle"/>
          </p:nvPr>
        </p:nvSpPr>
        <p:spPr>
          <a:xfrm>
            <a:off x="1144800" y="571500"/>
            <a:ext cx="6790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Терминология</a:t>
            </a:r>
            <a:r>
              <a:rPr lang="ru" sz="3200"/>
              <a:t> </a:t>
            </a:r>
            <a:r>
              <a:rPr lang="ru" sz="3200">
                <a:solidFill>
                  <a:srgbClr val="4C5D6E"/>
                </a:solidFill>
              </a:rPr>
              <a:t>GSM-сетей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336" name="Google Shape;336;p32"/>
          <p:cNvSpPr txBox="1">
            <a:spLocks noGrp="1"/>
          </p:cNvSpPr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Мобильная станция (MS — mobile station) 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Базовая станция (BTS — base transceiver station) 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Система базовых станций (BSS — base station system)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Контроллер базовых станций (BSC — base station controller) 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Подсистема радиосвязи (RSS — radio subsystem = MS+BSS+BCS) 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Центр коммутации мобильной связи (MSC — mobile switching center) 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Шлюз MSC (GMSC - gateway MSC) 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337" name="Google Shape;337;p32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2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2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2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43" name="Google Shape;343;p32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2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2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2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2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2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2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2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2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2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2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2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2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2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2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2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2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2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" name="Google Shape;363;p32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2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559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"/>
          <p:cNvSpPr txBox="1">
            <a:spLocks noGrp="1"/>
          </p:cNvSpPr>
          <p:nvPr>
            <p:ph type="ctrTitle"/>
          </p:nvPr>
        </p:nvSpPr>
        <p:spPr>
          <a:xfrm>
            <a:off x="1142400" y="571500"/>
            <a:ext cx="68544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Терминология GSM-сетей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370" name="Google Shape;370;p33"/>
          <p:cNvSpPr txBox="1">
            <a:spLocks noGrp="1"/>
          </p:cNvSpPr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8"/>
            </a:pPr>
            <a:r>
              <a:rPr lang="ru" sz="1600">
                <a:solidFill>
                  <a:srgbClr val="2C2D30"/>
                </a:solidFill>
              </a:rPr>
              <a:t>Домашний регистр (HLR — home location register) и гостевой регистр (VLR — visitor location register).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8"/>
            </a:pPr>
            <a:r>
              <a:rPr lang="ru" sz="1600">
                <a:solidFill>
                  <a:srgbClr val="2C2D30"/>
                </a:solidFill>
              </a:rPr>
              <a:t>Подсистема сетей и коммутации (NSS — network subsystem = MSC + HLR + VLR).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8"/>
            </a:pPr>
            <a:r>
              <a:rPr lang="ru" sz="1600">
                <a:solidFill>
                  <a:srgbClr val="2C2D30"/>
                </a:solidFill>
              </a:rPr>
              <a:t>Центр эксплуатации и обслуживания (OMC — operation and maintenance center).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8"/>
            </a:pPr>
            <a:r>
              <a:rPr lang="ru" sz="1600">
                <a:solidFill>
                  <a:srgbClr val="2C2D30"/>
                </a:solidFill>
              </a:rPr>
              <a:t>Центр аутентификации (AUC — authentication centre). 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8"/>
            </a:pPr>
            <a:r>
              <a:rPr lang="ru" sz="1600">
                <a:solidFill>
                  <a:srgbClr val="2C2D30"/>
                </a:solidFill>
              </a:rPr>
              <a:t>Регистр идентификации оборудования (EIR — equipment identity register).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8"/>
            </a:pPr>
            <a:r>
              <a:rPr lang="ru" sz="1600">
                <a:solidFill>
                  <a:srgbClr val="2C2D30"/>
                </a:solidFill>
              </a:rPr>
              <a:t>EIR, AUC и OMC составляют операционную подсистему (OSS — operating subsystem). 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371" name="Google Shape;371;p33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3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3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3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3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3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3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3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3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3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3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3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3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3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3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3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3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3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3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" name="Google Shape;397;p33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3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931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 l="31724" t="-30" r="24548" b="-20"/>
          <a:stretch/>
        </p:blipFill>
        <p:spPr>
          <a:xfrm>
            <a:off x="2400" y="0"/>
            <a:ext cx="3998402" cy="53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8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8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8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8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8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8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8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8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8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8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8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8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8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8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8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8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8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8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Стандарт Bluetooth</a:t>
            </a:r>
            <a:endParaRPr sz="2400">
              <a:solidFill>
                <a:srgbClr val="4C5D6E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C2D30"/>
                </a:solidFill>
              </a:rPr>
              <a:t>Физический и канальный уровни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228" name="Google Shape;228;p28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28" descr="loading-logo.png"/>
          <p:cNvPicPr preferRelativeResize="0"/>
          <p:nvPr/>
        </p:nvPicPr>
        <p:blipFill rotWithShape="1">
          <a:blip r:embed="rId4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3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3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3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3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3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3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3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3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3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3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3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3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3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3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3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3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3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3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3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" name="Google Shape;397;p33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3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24" y="190200"/>
            <a:ext cx="7677150" cy="43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93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4"/>
          <p:cNvPicPr preferRelativeResize="0"/>
          <p:nvPr/>
        </p:nvPicPr>
        <p:blipFill rotWithShape="1">
          <a:blip r:embed="rId3">
            <a:alphaModFix/>
          </a:blip>
          <a:srcRect r="41262"/>
          <a:stretch/>
        </p:blipFill>
        <p:spPr>
          <a:xfrm>
            <a:off x="2400" y="0"/>
            <a:ext cx="4028250" cy="5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4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4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4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4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4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4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4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4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4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4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4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4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4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4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4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4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4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4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4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4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4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4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426" name="Google Shape;426;p34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4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4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4"/>
          <p:cNvSpPr txBox="1">
            <a:spLocks noGrp="1"/>
          </p:cNvSpPr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Методы перехвата GSM</a:t>
            </a:r>
            <a:endParaRPr sz="2400">
              <a:solidFill>
                <a:srgbClr val="4C5D6E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C5D6E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Фальшивая BTS.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Прослушивание эфира.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Клонирование модуля SIM.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430" name="Google Shape;430;p34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1" name="Google Shape;431;p34" descr="loading-logo.png"/>
          <p:cNvPicPr preferRelativeResize="0"/>
          <p:nvPr/>
        </p:nvPicPr>
        <p:blipFill rotWithShape="1">
          <a:blip r:embed="rId4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4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935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5"/>
          <p:cNvSpPr txBox="1">
            <a:spLocks noGrp="1"/>
          </p:cNvSpPr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Полезные ссылки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438" name="Google Shape;438;p35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5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5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5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5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5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444" name="Google Shape;444;p35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5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5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5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5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5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5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5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5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5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5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5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5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5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5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5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5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5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5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5"/>
          <p:cNvSpPr txBox="1">
            <a:spLocks noGrp="1"/>
          </p:cNvSpPr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Char char="●"/>
            </a:pPr>
            <a:r>
              <a:rPr lang="ru" sz="1600" u="sng">
                <a:solidFill>
                  <a:schemeClr val="hlink"/>
                </a:solidFill>
                <a:hlinkClick r:id="rId3"/>
              </a:rPr>
              <a:t>Статья про прослушивание GSM-эфира</a:t>
            </a:r>
            <a:r>
              <a:rPr lang="ru" sz="1600">
                <a:solidFill>
                  <a:srgbClr val="2C2D30"/>
                </a:solidFill>
              </a:rPr>
              <a:t>.</a:t>
            </a:r>
            <a:endParaRPr sz="1600">
              <a:solidFill>
                <a:srgbClr val="2C2D30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2C2D30"/>
              </a:buClr>
              <a:buSzPts val="1600"/>
              <a:buChar char="●"/>
            </a:pPr>
            <a:r>
              <a:rPr lang="ru" sz="1600" u="sng">
                <a:solidFill>
                  <a:schemeClr val="hlink"/>
                </a:solidFill>
                <a:hlinkClick r:id="rId4"/>
              </a:rPr>
              <a:t>Статья про GSM-сети</a:t>
            </a:r>
            <a:r>
              <a:rPr lang="ru" sz="1600">
                <a:solidFill>
                  <a:srgbClr val="2C2D30"/>
                </a:solidFill>
              </a:rPr>
              <a:t>.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464" name="Google Shape;464;p35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5" name="Google Shape;465;p35" descr="loading-logo.png"/>
          <p:cNvPicPr preferRelativeResize="0"/>
          <p:nvPr/>
        </p:nvPicPr>
        <p:blipFill rotWithShape="1">
          <a:blip r:embed="rId5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5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847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7"/>
          <p:cNvSpPr txBox="1">
            <a:spLocks noGrp="1"/>
          </p:cNvSpPr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Практическое задание 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508" name="Google Shape;508;p37"/>
          <p:cNvSpPr txBox="1">
            <a:spLocks noGrp="1"/>
          </p:cNvSpPr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 dirty="0"/>
              <a:t>Изучить утилиты для работы с bluetooth. Отчет — скриншоты с результатами исследований. </a:t>
            </a:r>
            <a:endParaRPr sz="1400" dirty="0"/>
          </a:p>
          <a:p>
            <a:pPr marL="457200" lvl="0" indent="-3175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 dirty="0"/>
              <a:t>Отключить режим обнаружения на смартфоне, попытаться найти его с помощью Redfang. Отчет — скриншоты с результатами исследований. </a:t>
            </a:r>
            <a:endParaRPr sz="1400" dirty="0"/>
          </a:p>
          <a:p>
            <a:pPr marL="457200" lvl="0" indent="-3175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 dirty="0"/>
              <a:t>* Разобрать дамп hci-соединения. Указать, к какому устройству осуществлялся доступ, увенчался ли он успехом, назвать имя устройства, класс и смещение времени. Отчет должен содержать информацию об адресе, имени, смещении во времени и наличии доступа за время дампа.</a:t>
            </a:r>
            <a:endParaRPr sz="1400" dirty="0"/>
          </a:p>
          <a:p>
            <a:pPr marL="45720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None/>
            </a:pPr>
            <a:r>
              <a:rPr lang="ru" sz="1400" u="sng" dirty="0">
                <a:solidFill>
                  <a:srgbClr val="1155CC"/>
                </a:solidFill>
                <a:hlinkClick r:id="rId3"/>
              </a:rPr>
              <a:t>https://drive.google.com/open?id=1_XjbChRUdY06R6ZNXmNUpvJmi9UGUa5q</a:t>
            </a:r>
            <a:r>
              <a:rPr lang="ru" sz="1400" dirty="0"/>
              <a:t> — ссылка на файл дампа.</a:t>
            </a:r>
            <a:endParaRPr sz="1400" dirty="0">
              <a:solidFill>
                <a:srgbClr val="2C2D30"/>
              </a:solidFill>
            </a:endParaRPr>
          </a:p>
        </p:txBody>
      </p:sp>
      <p:sp>
        <p:nvSpPr>
          <p:cNvPr id="509" name="Google Shape;509;p37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7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7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7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7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7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515" name="Google Shape;515;p37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7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7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7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7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7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7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7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7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7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7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7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7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7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7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7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7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7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7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5" name="Google Shape;535;p37" descr="loading-logo.png"/>
          <p:cNvPicPr preferRelativeResize="0"/>
          <p:nvPr/>
        </p:nvPicPr>
        <p:blipFill rotWithShape="1">
          <a:blip r:embed="rId4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7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6"/>
          <p:cNvSpPr txBox="1">
            <a:spLocks noGrp="1"/>
          </p:cNvSpPr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Практическое задание 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472" name="Google Shape;472;p36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6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6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6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6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6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478" name="Google Shape;478;p36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6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6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6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6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6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6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6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6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6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6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6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6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6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6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6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6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6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6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6"/>
          <p:cNvSpPr txBox="1">
            <a:spLocks noGrp="1"/>
          </p:cNvSpPr>
          <p:nvPr>
            <p:ph type="ctrTitle"/>
          </p:nvPr>
        </p:nvSpPr>
        <p:spPr>
          <a:xfrm>
            <a:off x="1142375" y="1464475"/>
            <a:ext cx="6854400" cy="31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2C2D30"/>
                </a:solidFill>
              </a:rPr>
              <a:t>Ответьте письменно на вопросы:</a:t>
            </a:r>
            <a:endParaRPr sz="1400">
              <a:solidFill>
                <a:srgbClr val="2C2D3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ts val="1400"/>
              <a:buAutoNum type="arabicPeriod"/>
            </a:pPr>
            <a:r>
              <a:rPr lang="ru" sz="1400">
                <a:solidFill>
                  <a:srgbClr val="2C2D30"/>
                </a:solidFill>
              </a:rPr>
              <a:t>Как можно использовать сигнал, который создает помехи на колонке при входящем вызове на близлежащий мобильный телефон?</a:t>
            </a:r>
            <a:endParaRPr sz="1400">
              <a:solidFill>
                <a:srgbClr val="2C2D3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ts val="1400"/>
              <a:buAutoNum type="arabicPeriod"/>
            </a:pPr>
            <a:r>
              <a:rPr lang="ru" sz="1400">
                <a:solidFill>
                  <a:srgbClr val="2C2D30"/>
                </a:solidFill>
              </a:rPr>
              <a:t>Почему в самолетах просят выключить мобильные устройства?</a:t>
            </a:r>
            <a:endParaRPr sz="1400">
              <a:solidFill>
                <a:srgbClr val="2C2D3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ts val="1400"/>
              <a:buAutoNum type="arabicPeriod"/>
            </a:pPr>
            <a:r>
              <a:rPr lang="ru" sz="1400">
                <a:solidFill>
                  <a:srgbClr val="2C2D30"/>
                </a:solidFill>
              </a:rPr>
              <a:t>Можно ли носить мобильный телефон рядом с кардиостимулятором?</a:t>
            </a:r>
            <a:endParaRPr sz="1400">
              <a:solidFill>
                <a:srgbClr val="2C2D3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C2D30"/>
              </a:buClr>
              <a:buSzPts val="1400"/>
              <a:buAutoNum type="arabicPeriod"/>
            </a:pPr>
            <a:r>
              <a:rPr lang="ru" sz="1400">
                <a:solidFill>
                  <a:srgbClr val="2C2D30"/>
                </a:solidFill>
              </a:rPr>
              <a:t>Как быстро развернуть GSM-сеть?</a:t>
            </a:r>
            <a:endParaRPr sz="1400">
              <a:solidFill>
                <a:srgbClr val="2C2D3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2C2D30"/>
              </a:buClr>
              <a:buSzPts val="1400"/>
              <a:buAutoNum type="arabicPeriod"/>
            </a:pPr>
            <a:r>
              <a:rPr lang="ru" sz="1400">
                <a:solidFill>
                  <a:srgbClr val="2C2D30"/>
                </a:solidFill>
              </a:rPr>
              <a:t>Как быстро вывести из строя GSM-сеть?</a:t>
            </a:r>
            <a:endParaRPr sz="1400">
              <a:solidFill>
                <a:srgbClr val="2C2D30"/>
              </a:solidFill>
            </a:endParaRPr>
          </a:p>
        </p:txBody>
      </p:sp>
      <p:sp>
        <p:nvSpPr>
          <p:cNvPr id="498" name="Google Shape;498;p36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9" name="Google Shape;499;p36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6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07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8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8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8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8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8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8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8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8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8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8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8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8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8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8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8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8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8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8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8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28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598" y="80347"/>
            <a:ext cx="5426399" cy="498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52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3">
            <a:alphaModFix/>
          </a:blip>
          <a:srcRect l="25847" r="30425"/>
          <a:stretch/>
        </p:blipFill>
        <p:spPr>
          <a:xfrm>
            <a:off x="2400" y="0"/>
            <a:ext cx="3998400" cy="53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9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9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9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9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9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9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9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9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9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9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9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9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9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9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9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9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9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9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258" name="Google Shape;258;p29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9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9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Стек протоколов Bluetooth</a:t>
            </a:r>
            <a:endParaRPr sz="2400">
              <a:solidFill>
                <a:srgbClr val="4C5D6E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C2D30"/>
                </a:solidFill>
              </a:rPr>
              <a:t>Сетевой и транспортный уровни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29" descr="loading-logo.png"/>
          <p:cNvPicPr preferRelativeResize="0"/>
          <p:nvPr/>
        </p:nvPicPr>
        <p:blipFill rotWithShape="1">
          <a:blip r:embed="rId4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9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9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9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9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9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9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9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9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9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9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9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9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9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9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9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9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9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9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9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258" name="Google Shape;258;p29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9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9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29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9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" y="-61"/>
            <a:ext cx="9139199" cy="467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6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>
            <a:spLocks noGrp="1"/>
          </p:cNvSpPr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Стек протоколов Bluetooth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270" name="Google Shape;270;p30"/>
          <p:cNvSpPr txBox="1">
            <a:spLocks noGrp="1"/>
          </p:cNvSpPr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LMP — Link Management Protocol.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HCI — Host/controller interface.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L2CAP — Logical Link Control and Adaptation Protocol. 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SDP — Service Discovery Protocol.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RFCOMM — Radio Frequency Communications. 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271" name="Google Shape;271;p30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0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0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0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0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0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0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0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0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0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0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0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0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0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0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0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0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0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0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0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7" name="Google Shape;297;p30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0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>
            <a:spLocks noGrp="1"/>
          </p:cNvSpPr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Стек протоколов Bluetooth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304" name="Google Shape;304;p31"/>
          <p:cNvSpPr txBox="1">
            <a:spLocks noGrp="1"/>
          </p:cNvSpPr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6"/>
            </a:pPr>
            <a:r>
              <a:rPr lang="ru" sz="1600">
                <a:solidFill>
                  <a:srgbClr val="2C2D30"/>
                </a:solidFill>
              </a:rPr>
              <a:t>BNEP — Bluetooth Network Encapsulation Protocol. 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7"/>
            </a:pPr>
            <a:r>
              <a:rPr lang="ru" sz="1600">
                <a:solidFill>
                  <a:srgbClr val="2C2D30"/>
                </a:solidFill>
              </a:rPr>
              <a:t>AVCTP — Audio/Video Control Transport Protocol.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7"/>
            </a:pPr>
            <a:r>
              <a:rPr lang="ru" sz="1600">
                <a:solidFill>
                  <a:srgbClr val="2C2D30"/>
                </a:solidFill>
              </a:rPr>
              <a:t>AVDTP — Audio/Video Distribution Transport Protocol. </a:t>
            </a:r>
            <a:endParaRPr sz="1600">
              <a:solidFill>
                <a:srgbClr val="2C2D3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7"/>
            </a:pPr>
            <a:r>
              <a:rPr lang="ru" sz="1600">
                <a:solidFill>
                  <a:srgbClr val="2C2D30"/>
                </a:solidFill>
              </a:rPr>
              <a:t>TCS — Telephony Control Protocol — Binary. 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305" name="Google Shape;305;p31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1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1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1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1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1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11" name="Google Shape;311;p31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1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1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1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1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1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1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1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1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1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1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1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1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1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1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1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1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1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1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1" name="Google Shape;331;p31" descr="loading-logo.png"/>
          <p:cNvPicPr preferRelativeResize="0"/>
          <p:nvPr/>
        </p:nvPicPr>
        <p:blipFill rotWithShape="1">
          <a:blip r:embed="rId3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1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2"/>
          <p:cNvPicPr preferRelativeResize="0"/>
          <p:nvPr/>
        </p:nvPicPr>
        <p:blipFill rotWithShape="1">
          <a:blip r:embed="rId3">
            <a:alphaModFix/>
          </a:blip>
          <a:srcRect l="44942" r="11329"/>
          <a:stretch/>
        </p:blipFill>
        <p:spPr>
          <a:xfrm>
            <a:off x="2400" y="0"/>
            <a:ext cx="3998400" cy="53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2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2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2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2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2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2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2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2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2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2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2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2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2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2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2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2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2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2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2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2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60" name="Google Shape;360;p32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2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"/>
          <p:cNvSpPr txBox="1">
            <a:spLocks noGrp="1"/>
          </p:cNvSpPr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Протокол LMP</a:t>
            </a:r>
            <a:endParaRPr sz="2400">
              <a:solidFill>
                <a:srgbClr val="4C5D6E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C2D30"/>
                </a:solidFill>
              </a:rPr>
              <a:t>Link Manager Protocol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5" name="Google Shape;365;p32" descr="loading-logo.png"/>
          <p:cNvPicPr preferRelativeResize="0"/>
          <p:nvPr/>
        </p:nvPicPr>
        <p:blipFill rotWithShape="1">
          <a:blip r:embed="rId4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2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 rotWithShape="1">
          <a:blip r:embed="rId3">
            <a:alphaModFix/>
          </a:blip>
          <a:srcRect l="57496" t="-433" r="10589" b="-423"/>
          <a:stretch/>
        </p:blipFill>
        <p:spPr>
          <a:xfrm>
            <a:off x="2400" y="-50"/>
            <a:ext cx="3998400" cy="5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3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3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3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3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3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3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3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3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3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3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3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3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3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3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3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3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3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3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BDC2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3"/>
          <p:cNvSpPr txBox="1">
            <a:spLocks noGrp="1"/>
          </p:cNvSpPr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Приложения для Bluetooth</a:t>
            </a:r>
            <a:endParaRPr sz="2400">
              <a:solidFill>
                <a:srgbClr val="4C5D6E"/>
              </a:solidFill>
            </a:endParaRPr>
          </a:p>
        </p:txBody>
      </p:sp>
      <p:sp>
        <p:nvSpPr>
          <p:cNvPr id="398" name="Google Shape;398;p33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33" descr="loading-logo.png"/>
          <p:cNvPicPr preferRelativeResize="0"/>
          <p:nvPr/>
        </p:nvPicPr>
        <p:blipFill rotWithShape="1">
          <a:blip r:embed="rId4">
            <a:alphaModFix/>
          </a:blip>
          <a:srcRect l="-19008" t="-14482" r="-19036" b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3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1691</Words>
  <Application>Microsoft Office PowerPoint</Application>
  <PresentationFormat>Экран (16:9)</PresentationFormat>
  <Paragraphs>130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Roboto</vt:lpstr>
      <vt:lpstr>Simple Light</vt:lpstr>
      <vt:lpstr>Simple Light</vt:lpstr>
      <vt:lpstr>Безопасность Bluetooth</vt:lpstr>
      <vt:lpstr>Стандарт Bluetooth Физический и канальный уровни</vt:lpstr>
      <vt:lpstr>Презентация PowerPoint</vt:lpstr>
      <vt:lpstr>Стек протоколов Bluetooth Сетевой и транспортный уровни</vt:lpstr>
      <vt:lpstr>Презентация PowerPoint</vt:lpstr>
      <vt:lpstr>Стек протоколов Bluetooth</vt:lpstr>
      <vt:lpstr>Стек протоколов Bluetooth</vt:lpstr>
      <vt:lpstr>Протокол LMP Link Manager Protocol</vt:lpstr>
      <vt:lpstr>Приложения для Bluetooth</vt:lpstr>
      <vt:lpstr>Презентация PowerPoint</vt:lpstr>
      <vt:lpstr>Презентация PowerPoint</vt:lpstr>
      <vt:lpstr>Презентация PowerPoint</vt:lpstr>
      <vt:lpstr>Приложения для Bluetooth</vt:lpstr>
      <vt:lpstr>Полезные ссылки</vt:lpstr>
      <vt:lpstr>Архитектура  GSM-сетей</vt:lpstr>
      <vt:lpstr>Презентация PowerPoint</vt:lpstr>
      <vt:lpstr>Терминология GSM-сетей</vt:lpstr>
      <vt:lpstr>Терминология GSM-сетей</vt:lpstr>
      <vt:lpstr>Терминология GSM-сетей</vt:lpstr>
      <vt:lpstr>Презентация PowerPoint</vt:lpstr>
      <vt:lpstr>Методы перехвата GSM  Фальшивая BTS. Прослушивание эфира. Клонирование модуля SIM.</vt:lpstr>
      <vt:lpstr>Полезные ссылки</vt:lpstr>
      <vt:lpstr>Практическое задание </vt:lpstr>
      <vt:lpstr>Практическое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Безопасность Bluetooth</dc:title>
  <cp:lastModifiedBy>Сорокин Кирилл Владимирович</cp:lastModifiedBy>
  <cp:revision>9</cp:revision>
  <dcterms:modified xsi:type="dcterms:W3CDTF">2019-07-09T08:43:00Z</dcterms:modified>
</cp:coreProperties>
</file>