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f3214be3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f3214be3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fb7f626b6_0_4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fb7f626b6_0_4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fb7f626b6_0_4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3fb7f626b6_0_4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fb7f626b6_0_5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fb7f626b6_0_5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3fa23bb4d4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3fa23bb4d4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fb7f626b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fb7f626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fb7f626b6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fb7f626b6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fb7f626b6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fb7f626b6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6a65ce15a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6a65ce15a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fb7f626b6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fb7f626b6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Мартин Купер, моторола, 3 апреля 1974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fb7f626b6_0_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fb7f626b6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fb7f626b6_0_3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fb7f626b6_0_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>
                <a:solidFill>
                  <a:schemeClr val="dk1"/>
                </a:solidFill>
              </a:rPr>
              <a:t>Мобильная станция</a:t>
            </a:r>
            <a:r>
              <a:rPr lang="ru">
                <a:solidFill>
                  <a:schemeClr val="dk1"/>
                </a:solidFill>
              </a:rPr>
              <a:t> (MS - mobile station) - включает приемник и передатчик, необходимые для соединения с сетью GSM. В MS входят также модуль идентификации абонента SIM (Subscriber Identity Module), в котором хранятся все индивидуальные данные, необходимые, например, для оплаты аутентификации пользователя. В SIM-карте (выполненной в виде смарт-карты) содержится множество идентификаторов и таблиц, например, список абонентских услуг, PIN-код, международный идентификатор мобильного абонента IMSI, данные о местоположении мобильного абонента: TMSI и LAI. 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>
                <a:solidFill>
                  <a:schemeClr val="dk1"/>
                </a:solidFill>
              </a:rPr>
              <a:t>Базовая станция</a:t>
            </a:r>
            <a:r>
              <a:rPr lang="ru">
                <a:solidFill>
                  <a:schemeClr val="dk1"/>
                </a:solidFill>
              </a:rPr>
              <a:t> (BTS - base transceiver station) - приёмопередатчик, закреплённый на основе. Формирует поле соты GSM.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>
                <a:solidFill>
                  <a:schemeClr val="dk1"/>
                </a:solidFill>
              </a:rPr>
              <a:t>Система базовых станций </a:t>
            </a:r>
            <a:r>
              <a:rPr lang="ru">
                <a:solidFill>
                  <a:schemeClr val="dk1"/>
                </a:solidFill>
              </a:rPr>
              <a:t>(BSS - base station system) - множество BTS, формирующее зону покрытия сотовой сети.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>
                <a:solidFill>
                  <a:schemeClr val="dk1"/>
                </a:solidFill>
              </a:rPr>
              <a:t>Контроллер базовых станций</a:t>
            </a:r>
            <a:r>
              <a:rPr lang="ru">
                <a:solidFill>
                  <a:schemeClr val="dk1"/>
                </a:solidFill>
              </a:rPr>
              <a:t> (BSC - base station controller) - управляет базовыми станциями. С его помощью происходит резервирование частот и переключение с одной станции на другую, осуществляется поиск мобильных станций. Кроме того, контроллер уплотняет радиоканалы для соединений с проводными каналами. 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>
                <a:solidFill>
                  <a:schemeClr val="dk1"/>
                </a:solidFill>
              </a:rPr>
              <a:t>Подсистема радиосвязи</a:t>
            </a:r>
            <a:r>
              <a:rPr lang="ru">
                <a:solidFill>
                  <a:schemeClr val="dk1"/>
                </a:solidFill>
              </a:rPr>
              <a:t> (RSS - radio subsystem = MS+BSS+BCS) - состоит из множества базовых и мобильных станций и формируемых ими электромагнитных полей.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>
                <a:solidFill>
                  <a:schemeClr val="dk1"/>
                </a:solidFill>
              </a:rPr>
              <a:t>Центр коммутации мобильной связи </a:t>
            </a:r>
            <a:r>
              <a:rPr lang="ru">
                <a:solidFill>
                  <a:schemeClr val="dk1"/>
                </a:solidFill>
              </a:rPr>
              <a:t>(MSC - mobile switching center) - является коммутатором ISDN (цифровой сети обмена данными). MSC устанавливает соединение с контроллерами BSC, другими центрами MSC, образуя стационарную магистральную сеть системы GSM. В большинстве случаев MSC управляет несколькими контроллерами BSC.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fb7f626b6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fb7f626b6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000">
                <a:solidFill>
                  <a:schemeClr val="dk1"/>
                </a:solidFill>
              </a:rPr>
              <a:t>Домашний регистр</a:t>
            </a:r>
            <a:r>
              <a:rPr lang="ru" sz="1000">
                <a:solidFill>
                  <a:schemeClr val="dk1"/>
                </a:solidFill>
              </a:rPr>
              <a:t> (</a:t>
            </a:r>
            <a:r>
              <a:rPr b="1" lang="ru" sz="1000">
                <a:solidFill>
                  <a:schemeClr val="dk1"/>
                </a:solidFill>
              </a:rPr>
              <a:t>HLR</a:t>
            </a:r>
            <a:r>
              <a:rPr lang="ru" sz="1000">
                <a:solidFill>
                  <a:schemeClr val="dk1"/>
                </a:solidFill>
              </a:rPr>
              <a:t> — home location register) и </a:t>
            </a:r>
            <a:r>
              <a:rPr b="1" lang="ru" sz="1000">
                <a:solidFill>
                  <a:schemeClr val="dk1"/>
                </a:solidFill>
              </a:rPr>
              <a:t>гостевой регистр</a:t>
            </a:r>
            <a:r>
              <a:rPr lang="ru" sz="1000">
                <a:solidFill>
                  <a:schemeClr val="dk1"/>
                </a:solidFill>
              </a:rPr>
              <a:t> (</a:t>
            </a:r>
            <a:r>
              <a:rPr b="1" lang="ru" sz="1000">
                <a:solidFill>
                  <a:schemeClr val="dk1"/>
                </a:solidFill>
              </a:rPr>
              <a:t>VLR</a:t>
            </a:r>
            <a:r>
              <a:rPr lang="ru" sz="1000">
                <a:solidFill>
                  <a:schemeClr val="dk1"/>
                </a:solidFill>
              </a:rPr>
              <a:t> — visitor location register) — представляют собой базу данных мобильных станций, постоянно зарегистрированных в системе конкретного оператора и расположенных в области обслуживания местного центра коммутации MSC. В HLR хранятся все сведения о пользователях. Статическая информация включает номер ISDN мобильного абонента (MSISDN), оплаченные услуги и ключ аутентификации. В HLR содержится динамическая информация — например, данные о текущей зоне местоположения мобильной станции LAI, которые обновляются при переходе MS из текущей зоны. Эти данные нужны, чтобы взимать оплату или осуществлять роуминг.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000">
                <a:solidFill>
                  <a:schemeClr val="dk1"/>
                </a:solidFill>
              </a:rPr>
              <a:t>Подсистема сетей и коммутации</a:t>
            </a:r>
            <a:r>
              <a:rPr lang="ru" sz="1000">
                <a:solidFill>
                  <a:schemeClr val="dk1"/>
                </a:solidFill>
              </a:rPr>
              <a:t> (</a:t>
            </a:r>
            <a:r>
              <a:rPr b="1" lang="ru" sz="1000">
                <a:solidFill>
                  <a:schemeClr val="dk1"/>
                </a:solidFill>
              </a:rPr>
              <a:t>NSS</a:t>
            </a:r>
            <a:r>
              <a:rPr lang="ru" sz="1000">
                <a:solidFill>
                  <a:schemeClr val="dk1"/>
                </a:solidFill>
              </a:rPr>
              <a:t> — </a:t>
            </a:r>
            <a:r>
              <a:rPr b="1" lang="ru" sz="1000">
                <a:solidFill>
                  <a:schemeClr val="dk1"/>
                </a:solidFill>
              </a:rPr>
              <a:t>network subsystem</a:t>
            </a:r>
            <a:r>
              <a:rPr lang="ru" sz="1000">
                <a:solidFill>
                  <a:schemeClr val="dk1"/>
                </a:solidFill>
              </a:rPr>
              <a:t> = </a:t>
            </a:r>
            <a:r>
              <a:rPr b="1" lang="ru" sz="1000">
                <a:solidFill>
                  <a:schemeClr val="dk1"/>
                </a:solidFill>
              </a:rPr>
              <a:t>MSC + HLR + VLR</a:t>
            </a:r>
            <a:r>
              <a:rPr lang="ru" sz="1000">
                <a:solidFill>
                  <a:schemeClr val="dk1"/>
                </a:solidFill>
              </a:rPr>
              <a:t>) — ядро системы GSM. Соединяет беспроводную сеть со стандартными сетями общего пользования ТфОП/ISDN, переключает подсистемы базовых станций BSS. NSS определяет местоположение пользователей в любой точке земного шара, обеспечивает оплату, роуминг пользователей между поставщиками услуг связи в разных странах.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000">
                <a:solidFill>
                  <a:schemeClr val="dk1"/>
                </a:solidFill>
              </a:rPr>
              <a:t>Центр эксплуатации и обслуживания</a:t>
            </a:r>
            <a:r>
              <a:rPr lang="ru" sz="1000">
                <a:solidFill>
                  <a:schemeClr val="dk1"/>
                </a:solidFill>
              </a:rPr>
              <a:t> (</a:t>
            </a:r>
            <a:r>
              <a:rPr b="1" lang="ru" sz="1000">
                <a:solidFill>
                  <a:schemeClr val="dk1"/>
                </a:solidFill>
              </a:rPr>
              <a:t>OMC</a:t>
            </a:r>
            <a:r>
              <a:rPr lang="ru" sz="1000">
                <a:solidFill>
                  <a:schemeClr val="dk1"/>
                </a:solidFill>
              </a:rPr>
              <a:t> — </a:t>
            </a:r>
            <a:r>
              <a:rPr b="1" lang="ru" sz="1000">
                <a:solidFill>
                  <a:schemeClr val="dk1"/>
                </a:solidFill>
              </a:rPr>
              <a:t>operation and maintenance center</a:t>
            </a:r>
            <a:r>
              <a:rPr lang="ru" sz="1000">
                <a:solidFill>
                  <a:schemeClr val="dk1"/>
                </a:solidFill>
              </a:rPr>
              <a:t>) обеспечивает работу отдельных элементов GSM (MSC, BSC, GMSC и других), выполняет функции администрирования: тарификацию и мониторинг трафика. Принимает меры в случае отказа отдельных элементов сети.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000">
                <a:solidFill>
                  <a:schemeClr val="dk1"/>
                </a:solidFill>
              </a:rPr>
              <a:t>Центр аутентификации</a:t>
            </a:r>
            <a:r>
              <a:rPr lang="ru" sz="1000">
                <a:solidFill>
                  <a:schemeClr val="dk1"/>
                </a:solidFill>
              </a:rPr>
              <a:t> (</a:t>
            </a:r>
            <a:r>
              <a:rPr b="1" lang="ru" sz="1000">
                <a:solidFill>
                  <a:schemeClr val="dk1"/>
                </a:solidFill>
              </a:rPr>
              <a:t>AUC</a:t>
            </a:r>
            <a:r>
              <a:rPr lang="ru" sz="1000">
                <a:solidFill>
                  <a:schemeClr val="dk1"/>
                </a:solidFill>
              </a:rPr>
              <a:t> — authentication centre) представляет базу данных, позволяющую определить, разрешен ли допуск к услугам системы абоненту, имеющему данный модуль идентификации (SIM-карту). Центр AUC, как и SIM-карта, содержит секретный ключ абонента, который используется для его аутентификации и шифрования на радиоучастке. АUC содержит значения, необходимые для аутентификации, алгоритмы аутентификации и шифрования.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000">
                <a:solidFill>
                  <a:schemeClr val="dk1"/>
                </a:solidFill>
              </a:rPr>
              <a:t>Регистр идентификации оборудования</a:t>
            </a:r>
            <a:r>
              <a:rPr lang="ru" sz="1000">
                <a:solidFill>
                  <a:schemeClr val="dk1"/>
                </a:solidFill>
              </a:rPr>
              <a:t> (</a:t>
            </a:r>
            <a:r>
              <a:rPr b="1" lang="ru" sz="1000">
                <a:solidFill>
                  <a:schemeClr val="dk1"/>
                </a:solidFill>
              </a:rPr>
              <a:t>EIR</a:t>
            </a:r>
            <a:r>
              <a:rPr lang="ru" sz="1000">
                <a:solidFill>
                  <a:schemeClr val="dk1"/>
                </a:solidFill>
              </a:rPr>
              <a:t> — equipment identity register) представляет базу данных, содержащую список разрешенного в сети оборудования. Каждая мобильная станция может быть идентифицирована ее кодом </a:t>
            </a:r>
            <a:r>
              <a:rPr b="1" lang="ru" sz="1000">
                <a:solidFill>
                  <a:schemeClr val="dk1"/>
                </a:solidFill>
              </a:rPr>
              <a:t>IMEI</a:t>
            </a:r>
            <a:r>
              <a:rPr lang="ru" sz="1000">
                <a:solidFill>
                  <a:schemeClr val="dk1"/>
                </a:solidFill>
              </a:rPr>
              <a:t>, который помечает запрет, если устройство украдено, не поддерживается сетью и в ряде других случаев.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ru" sz="1000">
                <a:solidFill>
                  <a:srgbClr val="2C2D30"/>
                </a:solidFill>
              </a:rPr>
              <a:t>EIR</a:t>
            </a:r>
            <a:r>
              <a:rPr lang="ru" sz="1000">
                <a:solidFill>
                  <a:srgbClr val="2C2D30"/>
                </a:solidFill>
              </a:rPr>
              <a:t>, </a:t>
            </a:r>
            <a:r>
              <a:rPr b="1" lang="ru" sz="1000">
                <a:solidFill>
                  <a:srgbClr val="2C2D30"/>
                </a:solidFill>
              </a:rPr>
              <a:t>AUC</a:t>
            </a:r>
            <a:r>
              <a:rPr lang="ru" sz="1000">
                <a:solidFill>
                  <a:srgbClr val="2C2D30"/>
                </a:solidFill>
              </a:rPr>
              <a:t> и </a:t>
            </a:r>
            <a:r>
              <a:rPr b="1" lang="ru" sz="1000">
                <a:solidFill>
                  <a:srgbClr val="2C2D30"/>
                </a:solidFill>
              </a:rPr>
              <a:t>OMC</a:t>
            </a:r>
            <a:r>
              <a:rPr lang="ru" sz="1000">
                <a:solidFill>
                  <a:srgbClr val="2C2D30"/>
                </a:solidFill>
              </a:rPr>
              <a:t> составляют </a:t>
            </a:r>
            <a:r>
              <a:rPr b="1" lang="ru" sz="1000">
                <a:solidFill>
                  <a:srgbClr val="2C2D30"/>
                </a:solidFill>
              </a:rPr>
              <a:t>операционную подсистему</a:t>
            </a:r>
            <a:r>
              <a:rPr lang="ru" sz="1000">
                <a:solidFill>
                  <a:srgbClr val="2C2D30"/>
                </a:solidFill>
              </a:rPr>
              <a:t> (</a:t>
            </a:r>
            <a:r>
              <a:rPr b="1" lang="ru" sz="1000">
                <a:solidFill>
                  <a:srgbClr val="2C2D30"/>
                </a:solidFill>
              </a:rPr>
              <a:t>OSS</a:t>
            </a:r>
            <a:r>
              <a:rPr lang="ru" sz="1000">
                <a:solidFill>
                  <a:srgbClr val="2C2D30"/>
                </a:solidFill>
              </a:rPr>
              <a:t> — operating subsystem).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  <a:defRPr sz="1600"/>
            </a:lvl1pPr>
            <a:lvl2pPr lvl="1" algn="ctr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romanLcPeriod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romanLcPeriod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romanLcPeriod"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p14:dur="400">
        <p:fade thruBlk="1"/>
      </p:transition>
    </mc:Choice>
    <mc:Fallback>
      <p:transition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>
    <mc:Choice Requires="p14">
      <p:transition p14:dur="400">
        <p:fade thruBlk="1"/>
      </p:transition>
    </mc:Choice>
    <mc:Fallback>
      <p:transition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habr.com/post/200914/" TargetMode="External"/><Relationship Id="rId4" Type="http://schemas.openxmlformats.org/officeDocument/2006/relationships/hyperlink" Target="https://ru.bmstu.wiki/%D0%A1%D0%B5%D1%82%D0%B8_%D1%81%D1%82%D0%B0%D0%BD%D0%B4%D0%B0%D1%80%D1%82%D0%B0_GSM" TargetMode="External"/><Relationship Id="rId5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9EDF4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ctrTitle"/>
          </p:nvPr>
        </p:nvSpPr>
        <p:spPr>
          <a:xfrm>
            <a:off x="3429300" y="1714500"/>
            <a:ext cx="51387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 sz="4000">
                <a:solidFill>
                  <a:srgbClr val="4C5D6E"/>
                </a:solidFill>
              </a:rPr>
              <a:t>Безопасность GSM</a:t>
            </a:r>
            <a:endParaRPr sz="4000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5"/>
          <p:cNvSpPr txBox="1"/>
          <p:nvPr>
            <p:ph type="ctrTitle"/>
          </p:nvPr>
        </p:nvSpPr>
        <p:spPr>
          <a:xfrm>
            <a:off x="3429325" y="3428950"/>
            <a:ext cx="4567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BDC2CA"/>
                </a:solidFill>
              </a:rPr>
              <a:t>Принцип действия, атаки на соединения и защита от них.</a:t>
            </a:r>
            <a:endParaRPr>
              <a:solidFill>
                <a:srgbClr val="BDC2CA"/>
              </a:solidFill>
            </a:endParaRPr>
          </a:p>
        </p:txBody>
      </p:sp>
      <p:sp>
        <p:nvSpPr>
          <p:cNvPr id="101" name="Google Shape;101;p25"/>
          <p:cNvSpPr txBox="1"/>
          <p:nvPr>
            <p:ph type="ctrTitle"/>
          </p:nvPr>
        </p:nvSpPr>
        <p:spPr>
          <a:xfrm>
            <a:off x="3429300" y="571450"/>
            <a:ext cx="4567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BDC2CA"/>
                </a:solidFill>
              </a:rPr>
              <a:t>Сетевая безопасность</a:t>
            </a:r>
            <a:endParaRPr sz="1600">
              <a:solidFill>
                <a:srgbClr val="BDC2CA"/>
              </a:solidFill>
            </a:endParaRPr>
          </a:p>
        </p:txBody>
      </p:sp>
      <p:sp>
        <p:nvSpPr>
          <p:cNvPr id="102" name="Google Shape;102;p25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5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5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5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5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5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08" name="Google Shape;108;p25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5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5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5"/>
          <p:cNvSpPr/>
          <p:nvPr/>
        </p:nvSpPr>
        <p:spPr>
          <a:xfrm>
            <a:off x="2399" y="-800200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5"/>
          <p:cNvSpPr/>
          <p:nvPr/>
        </p:nvSpPr>
        <p:spPr>
          <a:xfrm>
            <a:off x="573599" y="-800200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5"/>
          <p:cNvSpPr/>
          <p:nvPr/>
        </p:nvSpPr>
        <p:spPr>
          <a:xfrm>
            <a:off x="11447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5"/>
          <p:cNvSpPr/>
          <p:nvPr/>
        </p:nvSpPr>
        <p:spPr>
          <a:xfrm>
            <a:off x="17159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5"/>
          <p:cNvSpPr/>
          <p:nvPr/>
        </p:nvSpPr>
        <p:spPr>
          <a:xfrm>
            <a:off x="22871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5"/>
          <p:cNvSpPr/>
          <p:nvPr/>
        </p:nvSpPr>
        <p:spPr>
          <a:xfrm>
            <a:off x="28583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5"/>
          <p:cNvSpPr/>
          <p:nvPr/>
        </p:nvSpPr>
        <p:spPr>
          <a:xfrm>
            <a:off x="34295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5"/>
          <p:cNvSpPr/>
          <p:nvPr/>
        </p:nvSpPr>
        <p:spPr>
          <a:xfrm>
            <a:off x="40007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5"/>
          <p:cNvSpPr/>
          <p:nvPr/>
        </p:nvSpPr>
        <p:spPr>
          <a:xfrm>
            <a:off x="45719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5"/>
          <p:cNvSpPr/>
          <p:nvPr/>
        </p:nvSpPr>
        <p:spPr>
          <a:xfrm>
            <a:off x="51431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5"/>
          <p:cNvSpPr/>
          <p:nvPr/>
        </p:nvSpPr>
        <p:spPr>
          <a:xfrm>
            <a:off x="57143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5"/>
          <p:cNvSpPr/>
          <p:nvPr/>
        </p:nvSpPr>
        <p:spPr>
          <a:xfrm>
            <a:off x="6285599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5"/>
          <p:cNvSpPr/>
          <p:nvPr/>
        </p:nvSpPr>
        <p:spPr>
          <a:xfrm>
            <a:off x="6856798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5"/>
          <p:cNvSpPr/>
          <p:nvPr/>
        </p:nvSpPr>
        <p:spPr>
          <a:xfrm>
            <a:off x="7427998" y="-80020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5"/>
          <p:cNvSpPr/>
          <p:nvPr/>
        </p:nvSpPr>
        <p:spPr>
          <a:xfrm>
            <a:off x="7999198" y="-800200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5"/>
          <p:cNvSpPr/>
          <p:nvPr/>
        </p:nvSpPr>
        <p:spPr>
          <a:xfrm>
            <a:off x="8570398" y="-800200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5"/>
          <p:cNvSpPr txBox="1"/>
          <p:nvPr>
            <p:ph type="ctrTitle"/>
          </p:nvPr>
        </p:nvSpPr>
        <p:spPr>
          <a:xfrm>
            <a:off x="3427200" y="1143000"/>
            <a:ext cx="4567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ru" sz="2000">
                <a:solidFill>
                  <a:srgbClr val="4C5D6E"/>
                </a:solidFill>
              </a:rPr>
              <a:t>Урок 8</a:t>
            </a:r>
            <a:endParaRPr b="1" sz="2000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475" y="810100"/>
            <a:ext cx="2876550" cy="28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34"/>
          <p:cNvPicPr preferRelativeResize="0"/>
          <p:nvPr/>
        </p:nvPicPr>
        <p:blipFill rotWithShape="1">
          <a:blip r:embed="rId3">
            <a:alphaModFix/>
          </a:blip>
          <a:srcRect b="0" l="0" r="41262" t="0"/>
          <a:stretch/>
        </p:blipFill>
        <p:spPr>
          <a:xfrm>
            <a:off x="2400" y="0"/>
            <a:ext cx="4028250" cy="53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34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34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4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34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34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34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34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34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34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34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34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34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34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34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34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34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34"/>
          <p:cNvSpPr/>
          <p:nvPr/>
        </p:nvSpPr>
        <p:spPr>
          <a:xfrm>
            <a:off x="9368848" y="1714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34"/>
          <p:cNvSpPr/>
          <p:nvPr/>
        </p:nvSpPr>
        <p:spPr>
          <a:xfrm>
            <a:off x="9368848" y="22859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34"/>
          <p:cNvSpPr/>
          <p:nvPr/>
        </p:nvSpPr>
        <p:spPr>
          <a:xfrm>
            <a:off x="9368848" y="2857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34"/>
          <p:cNvSpPr/>
          <p:nvPr/>
        </p:nvSpPr>
        <p:spPr>
          <a:xfrm>
            <a:off x="9368848" y="34289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34"/>
          <p:cNvSpPr/>
          <p:nvPr/>
        </p:nvSpPr>
        <p:spPr>
          <a:xfrm>
            <a:off x="9368848" y="40004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34"/>
          <p:cNvSpPr/>
          <p:nvPr/>
        </p:nvSpPr>
        <p:spPr>
          <a:xfrm>
            <a:off x="9368848" y="457195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426" name="Google Shape;426;p34"/>
          <p:cNvSpPr/>
          <p:nvPr/>
        </p:nvSpPr>
        <p:spPr>
          <a:xfrm>
            <a:off x="9368848" y="11429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34"/>
          <p:cNvSpPr/>
          <p:nvPr/>
        </p:nvSpPr>
        <p:spPr>
          <a:xfrm>
            <a:off x="9368848" y="5714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34"/>
          <p:cNvSpPr/>
          <p:nvPr/>
        </p:nvSpPr>
        <p:spPr>
          <a:xfrm>
            <a:off x="9368848" y="-6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34"/>
          <p:cNvSpPr txBox="1"/>
          <p:nvPr>
            <p:ph type="ctrTitle"/>
          </p:nvPr>
        </p:nvSpPr>
        <p:spPr>
          <a:xfrm>
            <a:off x="4572000" y="571450"/>
            <a:ext cx="39984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4C5D6E"/>
                </a:solidFill>
              </a:rPr>
              <a:t>Методы перехвата GSM</a:t>
            </a:r>
            <a:endParaRPr sz="2400">
              <a:solidFill>
                <a:srgbClr val="4C5D6E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C5D6E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600"/>
              <a:buAutoNum type="arabicPeriod"/>
            </a:pPr>
            <a:r>
              <a:rPr lang="ru" sz="1600">
                <a:solidFill>
                  <a:srgbClr val="2C2D30"/>
                </a:solidFill>
              </a:rPr>
              <a:t>Фальшивая BTS.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600"/>
              <a:buAutoNum type="arabicPeriod"/>
            </a:pPr>
            <a:r>
              <a:rPr lang="ru" sz="1600">
                <a:solidFill>
                  <a:srgbClr val="2C2D30"/>
                </a:solidFill>
              </a:rPr>
              <a:t>Прослушивание эфира.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600"/>
              <a:buAutoNum type="arabicPeriod"/>
            </a:pPr>
            <a:r>
              <a:rPr lang="ru" sz="1600">
                <a:solidFill>
                  <a:srgbClr val="2C2D30"/>
                </a:solidFill>
              </a:rPr>
              <a:t>Клонирование модуля SIM.</a:t>
            </a:r>
            <a:endParaRPr sz="1600">
              <a:solidFill>
                <a:srgbClr val="2C2D30"/>
              </a:solidFill>
            </a:endParaRPr>
          </a:p>
        </p:txBody>
      </p:sp>
      <p:sp>
        <p:nvSpPr>
          <p:cNvPr id="430" name="Google Shape;430;p34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431" name="Google Shape;431;p34"/>
          <p:cNvPicPr preferRelativeResize="0"/>
          <p:nvPr/>
        </p:nvPicPr>
        <p:blipFill rotWithShape="1">
          <a:blip r:embed="rId4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34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5"/>
          <p:cNvSpPr txBox="1"/>
          <p:nvPr>
            <p:ph type="ctrTitle"/>
          </p:nvPr>
        </p:nvSpPr>
        <p:spPr>
          <a:xfrm>
            <a:off x="1142400" y="57150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Полезные ссылки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438" name="Google Shape;438;p35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35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35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35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35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35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444" name="Google Shape;444;p35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35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35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35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35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35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35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35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35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35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35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35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35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35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35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35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35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35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35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35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600"/>
              <a:buChar char="●"/>
            </a:pPr>
            <a:r>
              <a:rPr lang="ru" sz="1600" u="sng">
                <a:solidFill>
                  <a:schemeClr val="hlink"/>
                </a:solidFill>
                <a:hlinkClick r:id="rId3"/>
              </a:rPr>
              <a:t>Статья про прослушивание GSM-эфира</a:t>
            </a:r>
            <a:r>
              <a:rPr lang="ru" sz="1600">
                <a:solidFill>
                  <a:srgbClr val="2C2D30"/>
                </a:solidFill>
              </a:rPr>
              <a:t>.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2C2D30"/>
              </a:buClr>
              <a:buSzPts val="1600"/>
              <a:buChar char="●"/>
            </a:pPr>
            <a:r>
              <a:rPr lang="ru" sz="1600" u="sng">
                <a:solidFill>
                  <a:schemeClr val="hlink"/>
                </a:solidFill>
                <a:hlinkClick r:id="rId4"/>
              </a:rPr>
              <a:t>Статья про GSM-сети</a:t>
            </a:r>
            <a:r>
              <a:rPr lang="ru" sz="1600">
                <a:solidFill>
                  <a:srgbClr val="2C2D30"/>
                </a:solidFill>
              </a:rPr>
              <a:t>.</a:t>
            </a:r>
            <a:endParaRPr sz="1600">
              <a:solidFill>
                <a:srgbClr val="2C2D30"/>
              </a:solidFill>
            </a:endParaRPr>
          </a:p>
        </p:txBody>
      </p:sp>
      <p:sp>
        <p:nvSpPr>
          <p:cNvPr id="464" name="Google Shape;464;p35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465" name="Google Shape;465;p35"/>
          <p:cNvPicPr preferRelativeResize="0"/>
          <p:nvPr/>
        </p:nvPicPr>
        <p:blipFill rotWithShape="1">
          <a:blip r:embed="rId5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35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6"/>
          <p:cNvSpPr txBox="1"/>
          <p:nvPr>
            <p:ph type="ctrTitle"/>
          </p:nvPr>
        </p:nvSpPr>
        <p:spPr>
          <a:xfrm>
            <a:off x="1142400" y="57150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Практическое задание 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472" name="Google Shape;472;p36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36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36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36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36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36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478" name="Google Shape;478;p36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36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36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36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36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36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36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36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36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36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36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36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36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36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36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36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36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36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36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36"/>
          <p:cNvSpPr txBox="1"/>
          <p:nvPr>
            <p:ph type="ctrTitle"/>
          </p:nvPr>
        </p:nvSpPr>
        <p:spPr>
          <a:xfrm>
            <a:off x="1142375" y="1464475"/>
            <a:ext cx="6854400" cy="310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400">
                <a:solidFill>
                  <a:srgbClr val="2C2D30"/>
                </a:solidFill>
              </a:rPr>
              <a:t>Ответьте письменно на вопросы:</a:t>
            </a:r>
            <a:endParaRPr sz="1400">
              <a:solidFill>
                <a:srgbClr val="2C2D3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400"/>
              <a:buAutoNum type="arabicPeriod"/>
            </a:pPr>
            <a:r>
              <a:rPr lang="ru" sz="1400">
                <a:solidFill>
                  <a:srgbClr val="2C2D30"/>
                </a:solidFill>
              </a:rPr>
              <a:t>Как можно использовать сигнал, который создает помехи на колонке при входящем вызове на близлежащий мобильный телефон?</a:t>
            </a:r>
            <a:endParaRPr sz="1400">
              <a:solidFill>
                <a:srgbClr val="2C2D3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400"/>
              <a:buAutoNum type="arabicPeriod"/>
            </a:pPr>
            <a:r>
              <a:rPr lang="ru" sz="1400">
                <a:solidFill>
                  <a:srgbClr val="2C2D30"/>
                </a:solidFill>
              </a:rPr>
              <a:t>Почему в самолетах просят выключить мобильные устройства?</a:t>
            </a:r>
            <a:endParaRPr sz="1400">
              <a:solidFill>
                <a:srgbClr val="2C2D3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400"/>
              <a:buAutoNum type="arabicPeriod"/>
            </a:pPr>
            <a:r>
              <a:rPr lang="ru" sz="1400">
                <a:solidFill>
                  <a:srgbClr val="2C2D30"/>
                </a:solidFill>
              </a:rPr>
              <a:t>Можно ли носить мобильный телефон рядом с кардиостимулятором?</a:t>
            </a:r>
            <a:endParaRPr sz="1400">
              <a:solidFill>
                <a:srgbClr val="2C2D3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400"/>
              <a:buAutoNum type="arabicPeriod"/>
            </a:pPr>
            <a:r>
              <a:rPr lang="ru" sz="1400">
                <a:solidFill>
                  <a:srgbClr val="2C2D30"/>
                </a:solidFill>
              </a:rPr>
              <a:t>Как быстро развернуть GSM-сеть?</a:t>
            </a:r>
            <a:endParaRPr sz="1400">
              <a:solidFill>
                <a:srgbClr val="2C2D3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2C2D30"/>
              </a:buClr>
              <a:buSzPts val="1400"/>
              <a:buAutoNum type="arabicPeriod"/>
            </a:pPr>
            <a:r>
              <a:rPr lang="ru" sz="1400">
                <a:solidFill>
                  <a:srgbClr val="2C2D30"/>
                </a:solidFill>
              </a:rPr>
              <a:t>Как быстро вывести из строя GSM-сеть?</a:t>
            </a:r>
            <a:endParaRPr sz="1400">
              <a:solidFill>
                <a:srgbClr val="2C2D30"/>
              </a:solidFill>
            </a:endParaRPr>
          </a:p>
        </p:txBody>
      </p:sp>
      <p:sp>
        <p:nvSpPr>
          <p:cNvPr id="498" name="Google Shape;498;p36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499" name="Google Shape;499;p36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36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37"/>
          <p:cNvPicPr preferRelativeResize="0"/>
          <p:nvPr/>
        </p:nvPicPr>
        <p:blipFill rotWithShape="1">
          <a:blip r:embed="rId3">
            <a:alphaModFix/>
          </a:blip>
          <a:srcRect b="0" l="0" r="56272" t="0"/>
          <a:stretch/>
        </p:blipFill>
        <p:spPr>
          <a:xfrm>
            <a:off x="2400" y="-50"/>
            <a:ext cx="3998400" cy="5279551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37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37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37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37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37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37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37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37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37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37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37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37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37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37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37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37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37"/>
          <p:cNvSpPr/>
          <p:nvPr/>
        </p:nvSpPr>
        <p:spPr>
          <a:xfrm>
            <a:off x="9368848" y="1714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37"/>
          <p:cNvSpPr/>
          <p:nvPr/>
        </p:nvSpPr>
        <p:spPr>
          <a:xfrm>
            <a:off x="9368848" y="22859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37"/>
          <p:cNvSpPr/>
          <p:nvPr/>
        </p:nvSpPr>
        <p:spPr>
          <a:xfrm>
            <a:off x="9368848" y="2857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37"/>
          <p:cNvSpPr/>
          <p:nvPr/>
        </p:nvSpPr>
        <p:spPr>
          <a:xfrm>
            <a:off x="9368848" y="34289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37"/>
          <p:cNvSpPr/>
          <p:nvPr/>
        </p:nvSpPr>
        <p:spPr>
          <a:xfrm>
            <a:off x="9368848" y="40004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37"/>
          <p:cNvSpPr/>
          <p:nvPr/>
        </p:nvSpPr>
        <p:spPr>
          <a:xfrm>
            <a:off x="9368848" y="457195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528" name="Google Shape;528;p37"/>
          <p:cNvSpPr/>
          <p:nvPr/>
        </p:nvSpPr>
        <p:spPr>
          <a:xfrm>
            <a:off x="9368848" y="11429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37"/>
          <p:cNvSpPr/>
          <p:nvPr/>
        </p:nvSpPr>
        <p:spPr>
          <a:xfrm>
            <a:off x="9368848" y="5714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37"/>
          <p:cNvSpPr/>
          <p:nvPr/>
        </p:nvSpPr>
        <p:spPr>
          <a:xfrm>
            <a:off x="9368848" y="-6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37"/>
          <p:cNvSpPr txBox="1"/>
          <p:nvPr>
            <p:ph type="ctrTitle"/>
          </p:nvPr>
        </p:nvSpPr>
        <p:spPr>
          <a:xfrm>
            <a:off x="4572000" y="639475"/>
            <a:ext cx="39984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4C5D6E"/>
                </a:solidFill>
              </a:rPr>
              <a:t>Вопросы участников</a:t>
            </a:r>
            <a:endParaRPr sz="2400">
              <a:solidFill>
                <a:srgbClr val="4C5D6E"/>
              </a:solidFill>
            </a:endParaRPr>
          </a:p>
        </p:txBody>
      </p:sp>
      <p:sp>
        <p:nvSpPr>
          <p:cNvPr id="532" name="Google Shape;532;p37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533" name="Google Shape;533;p37"/>
          <p:cNvPicPr preferRelativeResize="0"/>
          <p:nvPr/>
        </p:nvPicPr>
        <p:blipFill rotWithShape="1">
          <a:blip r:embed="rId4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37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6"/>
          <p:cNvPicPr preferRelativeResize="0"/>
          <p:nvPr/>
        </p:nvPicPr>
        <p:blipFill rotWithShape="1">
          <a:blip r:embed="rId3">
            <a:alphaModFix/>
          </a:blip>
          <a:srcRect b="0" l="0" r="56272" t="0"/>
          <a:stretch/>
        </p:blipFill>
        <p:spPr>
          <a:xfrm>
            <a:off x="0" y="0"/>
            <a:ext cx="3998400" cy="53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6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6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6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6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6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6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6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6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6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6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6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6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6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6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6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6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6"/>
          <p:cNvSpPr/>
          <p:nvPr/>
        </p:nvSpPr>
        <p:spPr>
          <a:xfrm>
            <a:off x="9368848" y="1714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6"/>
          <p:cNvSpPr/>
          <p:nvPr/>
        </p:nvSpPr>
        <p:spPr>
          <a:xfrm>
            <a:off x="9368848" y="22859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6"/>
          <p:cNvSpPr/>
          <p:nvPr/>
        </p:nvSpPr>
        <p:spPr>
          <a:xfrm>
            <a:off x="9368848" y="2857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6"/>
          <p:cNvSpPr/>
          <p:nvPr/>
        </p:nvSpPr>
        <p:spPr>
          <a:xfrm>
            <a:off x="9368848" y="34289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6"/>
          <p:cNvSpPr/>
          <p:nvPr/>
        </p:nvSpPr>
        <p:spPr>
          <a:xfrm>
            <a:off x="9368848" y="40004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6"/>
          <p:cNvSpPr/>
          <p:nvPr/>
        </p:nvSpPr>
        <p:spPr>
          <a:xfrm>
            <a:off x="9368848" y="457195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56" name="Google Shape;156;p26"/>
          <p:cNvSpPr/>
          <p:nvPr/>
        </p:nvSpPr>
        <p:spPr>
          <a:xfrm>
            <a:off x="9368848" y="11429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6"/>
          <p:cNvSpPr/>
          <p:nvPr/>
        </p:nvSpPr>
        <p:spPr>
          <a:xfrm>
            <a:off x="9368848" y="5714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6"/>
          <p:cNvSpPr/>
          <p:nvPr/>
        </p:nvSpPr>
        <p:spPr>
          <a:xfrm>
            <a:off x="9368848" y="-6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6"/>
          <p:cNvSpPr txBox="1"/>
          <p:nvPr>
            <p:ph type="ctrTitle"/>
          </p:nvPr>
        </p:nvSpPr>
        <p:spPr>
          <a:xfrm>
            <a:off x="4572000" y="571450"/>
            <a:ext cx="39984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4C5D6E"/>
                </a:solidFill>
              </a:rPr>
              <a:t>Вопросы по домашней работе</a:t>
            </a:r>
            <a:endParaRPr sz="1600">
              <a:solidFill>
                <a:srgbClr val="BDC2CA"/>
              </a:solidFill>
            </a:endParaRPr>
          </a:p>
        </p:txBody>
      </p:sp>
      <p:sp>
        <p:nvSpPr>
          <p:cNvPr id="160" name="Google Shape;160;p26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61" name="Google Shape;161;p26"/>
          <p:cNvPicPr preferRelativeResize="0"/>
          <p:nvPr/>
        </p:nvPicPr>
        <p:blipFill rotWithShape="1">
          <a:blip r:embed="rId4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6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/>
          <p:nvPr>
            <p:ph type="ctrTitle"/>
          </p:nvPr>
        </p:nvSpPr>
        <p:spPr>
          <a:xfrm>
            <a:off x="1142400" y="571500"/>
            <a:ext cx="685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План урока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168" name="Google Shape;168;p27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600"/>
              <a:buAutoNum type="arabicPeriod"/>
            </a:pPr>
            <a:r>
              <a:rPr lang="ru" sz="1600">
                <a:solidFill>
                  <a:srgbClr val="2C2D30"/>
                </a:solidFill>
              </a:rPr>
              <a:t>Архитектура сетей GSM.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600"/>
              <a:buAutoNum type="arabicPeriod"/>
            </a:pPr>
            <a:r>
              <a:rPr lang="ru" sz="1600">
                <a:solidFill>
                  <a:srgbClr val="2C2D30"/>
                </a:solidFill>
              </a:rPr>
              <a:t>Терминология GSM.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600"/>
              <a:buAutoNum type="arabicPeriod"/>
            </a:pPr>
            <a:r>
              <a:rPr lang="ru" sz="1600">
                <a:solidFill>
                  <a:srgbClr val="2C2D30"/>
                </a:solidFill>
              </a:rPr>
              <a:t>Методы перехвата GSM.</a:t>
            </a:r>
            <a:endParaRPr sz="16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2C2D3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" sz="1600">
                <a:solidFill>
                  <a:srgbClr val="2C2D30"/>
                </a:solidFill>
              </a:rPr>
              <a:t>К концу урока будем иметь представление об устройстве сетей GSM, их уязвимостях и методах защиты.</a:t>
            </a:r>
            <a:endParaRPr sz="1600">
              <a:solidFill>
                <a:srgbClr val="2C2D30"/>
              </a:solidFill>
            </a:endParaRPr>
          </a:p>
        </p:txBody>
      </p:sp>
      <p:sp>
        <p:nvSpPr>
          <p:cNvPr id="169" name="Google Shape;169;p27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7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7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7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7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7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75" name="Google Shape;175;p27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7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7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7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7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7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7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7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7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7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7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7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7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7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7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7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7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7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7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7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195" name="Google Shape;195;p27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7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8"/>
          <p:cNvPicPr preferRelativeResize="0"/>
          <p:nvPr/>
        </p:nvPicPr>
        <p:blipFill rotWithShape="1">
          <a:blip r:embed="rId3">
            <a:alphaModFix amt="96000"/>
          </a:blip>
          <a:srcRect b="0" l="2470" r="2527" t="0"/>
          <a:stretch/>
        </p:blipFill>
        <p:spPr>
          <a:xfrm>
            <a:off x="1050" y="-50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8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8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8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8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8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8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8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8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8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8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8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8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8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8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8"/>
          <p:cNvSpPr txBox="1"/>
          <p:nvPr>
            <p:ph type="ctrTitle"/>
          </p:nvPr>
        </p:nvSpPr>
        <p:spPr>
          <a:xfrm>
            <a:off x="5714400" y="571450"/>
            <a:ext cx="28560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rgbClr val="4C5D6E"/>
                </a:solidFill>
              </a:rPr>
              <a:t>Архитектура </a:t>
            </a:r>
            <a:endParaRPr sz="2400">
              <a:solidFill>
                <a:srgbClr val="4C5D6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4C5D6E"/>
                </a:solidFill>
              </a:rPr>
              <a:t>GSM-сетей</a:t>
            </a:r>
            <a:endParaRPr sz="1600">
              <a:solidFill>
                <a:srgbClr val="BDC2CA"/>
              </a:solidFill>
            </a:endParaRPr>
          </a:p>
        </p:txBody>
      </p:sp>
      <p:sp>
        <p:nvSpPr>
          <p:cNvPr id="217" name="Google Shape;217;p28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8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8"/>
          <p:cNvSpPr/>
          <p:nvPr/>
        </p:nvSpPr>
        <p:spPr>
          <a:xfrm>
            <a:off x="9368848" y="1714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8"/>
          <p:cNvSpPr/>
          <p:nvPr/>
        </p:nvSpPr>
        <p:spPr>
          <a:xfrm>
            <a:off x="9368848" y="22859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8"/>
          <p:cNvSpPr/>
          <p:nvPr/>
        </p:nvSpPr>
        <p:spPr>
          <a:xfrm>
            <a:off x="9368848" y="2857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8"/>
          <p:cNvSpPr/>
          <p:nvPr/>
        </p:nvSpPr>
        <p:spPr>
          <a:xfrm>
            <a:off x="9368848" y="34289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8"/>
          <p:cNvSpPr/>
          <p:nvPr/>
        </p:nvSpPr>
        <p:spPr>
          <a:xfrm>
            <a:off x="9368848" y="40004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8"/>
          <p:cNvSpPr/>
          <p:nvPr/>
        </p:nvSpPr>
        <p:spPr>
          <a:xfrm>
            <a:off x="9368848" y="457195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225" name="Google Shape;225;p28"/>
          <p:cNvSpPr/>
          <p:nvPr/>
        </p:nvSpPr>
        <p:spPr>
          <a:xfrm>
            <a:off x="9368848" y="11429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8"/>
          <p:cNvSpPr/>
          <p:nvPr/>
        </p:nvSpPr>
        <p:spPr>
          <a:xfrm>
            <a:off x="9368848" y="5714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8"/>
          <p:cNvSpPr/>
          <p:nvPr/>
        </p:nvSpPr>
        <p:spPr>
          <a:xfrm>
            <a:off x="9368848" y="-6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8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229" name="Google Shape;229;p28"/>
          <p:cNvPicPr preferRelativeResize="0"/>
          <p:nvPr/>
        </p:nvPicPr>
        <p:blipFill rotWithShape="1">
          <a:blip r:embed="rId4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8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9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9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9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9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9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241" name="Google Shape;241;p29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9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9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9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9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9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9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9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9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9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9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9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9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9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9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9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9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9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9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9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261" name="Google Shape;261;p29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9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3" name="Google Shape;263;p29"/>
          <p:cNvPicPr preferRelativeResize="0"/>
          <p:nvPr/>
        </p:nvPicPr>
        <p:blipFill rotWithShape="1">
          <a:blip r:embed="rId4">
            <a:alphaModFix/>
          </a:blip>
          <a:srcRect b="17382" l="29486" r="31098" t="20888"/>
          <a:stretch/>
        </p:blipFill>
        <p:spPr>
          <a:xfrm>
            <a:off x="2287200" y="564828"/>
            <a:ext cx="4569601" cy="4013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0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0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0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0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0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0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0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0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0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0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0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0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0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0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0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0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0"/>
          <p:cNvSpPr/>
          <p:nvPr/>
        </p:nvSpPr>
        <p:spPr>
          <a:xfrm>
            <a:off x="9368848" y="1714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0"/>
          <p:cNvSpPr/>
          <p:nvPr/>
        </p:nvSpPr>
        <p:spPr>
          <a:xfrm>
            <a:off x="9368848" y="22859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0"/>
          <p:cNvSpPr/>
          <p:nvPr/>
        </p:nvSpPr>
        <p:spPr>
          <a:xfrm>
            <a:off x="9368848" y="2857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0"/>
          <p:cNvSpPr/>
          <p:nvPr/>
        </p:nvSpPr>
        <p:spPr>
          <a:xfrm>
            <a:off x="9368848" y="34289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0"/>
          <p:cNvSpPr/>
          <p:nvPr/>
        </p:nvSpPr>
        <p:spPr>
          <a:xfrm>
            <a:off x="9368848" y="40004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0"/>
          <p:cNvSpPr/>
          <p:nvPr/>
        </p:nvSpPr>
        <p:spPr>
          <a:xfrm>
            <a:off x="9368848" y="457195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290" name="Google Shape;290;p30"/>
          <p:cNvSpPr/>
          <p:nvPr/>
        </p:nvSpPr>
        <p:spPr>
          <a:xfrm>
            <a:off x="9368848" y="11429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0"/>
          <p:cNvSpPr/>
          <p:nvPr/>
        </p:nvSpPr>
        <p:spPr>
          <a:xfrm>
            <a:off x="9368848" y="5714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0"/>
          <p:cNvSpPr/>
          <p:nvPr/>
        </p:nvSpPr>
        <p:spPr>
          <a:xfrm>
            <a:off x="9368848" y="-6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0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294" name="Google Shape;294;p30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0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6" name="Google Shape;29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1387" y="532400"/>
            <a:ext cx="5721225" cy="4078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31"/>
          <p:cNvPicPr preferRelativeResize="0"/>
          <p:nvPr/>
        </p:nvPicPr>
        <p:blipFill rotWithShape="1">
          <a:blip r:embed="rId3">
            <a:alphaModFix/>
          </a:blip>
          <a:srcRect b="0" l="12055" r="41931" t="0"/>
          <a:stretch/>
        </p:blipFill>
        <p:spPr>
          <a:xfrm>
            <a:off x="-12525" y="-50"/>
            <a:ext cx="4028250" cy="53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1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1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1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1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1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1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1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1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1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1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1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1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1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1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1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1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1"/>
          <p:cNvSpPr/>
          <p:nvPr/>
        </p:nvSpPr>
        <p:spPr>
          <a:xfrm>
            <a:off x="9368848" y="1714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1"/>
          <p:cNvSpPr/>
          <p:nvPr/>
        </p:nvSpPr>
        <p:spPr>
          <a:xfrm>
            <a:off x="9368848" y="22859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1"/>
          <p:cNvSpPr/>
          <p:nvPr/>
        </p:nvSpPr>
        <p:spPr>
          <a:xfrm>
            <a:off x="9368848" y="2857460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1"/>
          <p:cNvSpPr/>
          <p:nvPr/>
        </p:nvSpPr>
        <p:spPr>
          <a:xfrm>
            <a:off x="9368848" y="34289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1"/>
          <p:cNvSpPr/>
          <p:nvPr/>
        </p:nvSpPr>
        <p:spPr>
          <a:xfrm>
            <a:off x="9368848" y="4000459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1"/>
          <p:cNvSpPr/>
          <p:nvPr/>
        </p:nvSpPr>
        <p:spPr>
          <a:xfrm>
            <a:off x="9368848" y="457195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324" name="Google Shape;324;p31"/>
          <p:cNvSpPr/>
          <p:nvPr/>
        </p:nvSpPr>
        <p:spPr>
          <a:xfrm>
            <a:off x="9368848" y="11429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1"/>
          <p:cNvSpPr/>
          <p:nvPr/>
        </p:nvSpPr>
        <p:spPr>
          <a:xfrm>
            <a:off x="9368848" y="571461"/>
            <a:ext cx="571200" cy="571500"/>
          </a:xfrm>
          <a:prstGeom prst="rect">
            <a:avLst/>
          </a:prstGeom>
          <a:noFill/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1"/>
          <p:cNvSpPr/>
          <p:nvPr/>
        </p:nvSpPr>
        <p:spPr>
          <a:xfrm>
            <a:off x="9368848" y="-6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1"/>
          <p:cNvSpPr txBox="1"/>
          <p:nvPr>
            <p:ph type="ctrTitle"/>
          </p:nvPr>
        </p:nvSpPr>
        <p:spPr>
          <a:xfrm>
            <a:off x="4572000" y="571450"/>
            <a:ext cx="39984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4C5D6E"/>
                </a:solidFill>
              </a:rPr>
              <a:t>Терминология GSM-сетей</a:t>
            </a:r>
            <a:endParaRPr sz="2400">
              <a:solidFill>
                <a:srgbClr val="4C5D6E"/>
              </a:solidFill>
            </a:endParaRPr>
          </a:p>
        </p:txBody>
      </p:sp>
      <p:sp>
        <p:nvSpPr>
          <p:cNvPr id="328" name="Google Shape;328;p31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329" name="Google Shape;329;p31"/>
          <p:cNvPicPr preferRelativeResize="0"/>
          <p:nvPr/>
        </p:nvPicPr>
        <p:blipFill rotWithShape="1">
          <a:blip r:embed="rId4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1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2"/>
          <p:cNvSpPr txBox="1"/>
          <p:nvPr>
            <p:ph type="ctrTitle"/>
          </p:nvPr>
        </p:nvSpPr>
        <p:spPr>
          <a:xfrm>
            <a:off x="1144800" y="571500"/>
            <a:ext cx="6790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Терминология</a:t>
            </a:r>
            <a:r>
              <a:rPr lang="ru" sz="3200"/>
              <a:t> </a:t>
            </a:r>
            <a:r>
              <a:rPr lang="ru" sz="3200">
                <a:solidFill>
                  <a:srgbClr val="4C5D6E"/>
                </a:solidFill>
              </a:rPr>
              <a:t>GSM-сетей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336" name="Google Shape;336;p32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600"/>
              <a:buAutoNum type="arabicPeriod"/>
            </a:pPr>
            <a:r>
              <a:rPr lang="ru" sz="1600">
                <a:solidFill>
                  <a:srgbClr val="2C2D30"/>
                </a:solidFill>
              </a:rPr>
              <a:t>Мобильная станция (MS — mobile station) 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600"/>
              <a:buAutoNum type="arabicPeriod"/>
            </a:pPr>
            <a:r>
              <a:rPr lang="ru" sz="1600">
                <a:solidFill>
                  <a:srgbClr val="2C2D30"/>
                </a:solidFill>
              </a:rPr>
              <a:t>Базовая станция (BTS — base transceiver station) 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600"/>
              <a:buAutoNum type="arabicPeriod"/>
            </a:pPr>
            <a:r>
              <a:rPr lang="ru" sz="1600">
                <a:solidFill>
                  <a:srgbClr val="2C2D30"/>
                </a:solidFill>
              </a:rPr>
              <a:t>Система базовых станций (BSS — base station system)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600"/>
              <a:buAutoNum type="arabicPeriod"/>
            </a:pPr>
            <a:r>
              <a:rPr lang="ru" sz="1600">
                <a:solidFill>
                  <a:srgbClr val="2C2D30"/>
                </a:solidFill>
              </a:rPr>
              <a:t>Контроллер базовых станций (BSC — base station controller) 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600"/>
              <a:buAutoNum type="arabicPeriod"/>
            </a:pPr>
            <a:r>
              <a:rPr lang="ru" sz="1600">
                <a:solidFill>
                  <a:srgbClr val="2C2D30"/>
                </a:solidFill>
              </a:rPr>
              <a:t>Подсистема радиосвязи (RSS — radio subsystem = MS+BSS+BCS) 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600"/>
              <a:buAutoNum type="arabicPeriod"/>
            </a:pPr>
            <a:r>
              <a:rPr lang="ru" sz="1600">
                <a:solidFill>
                  <a:srgbClr val="2C2D30"/>
                </a:solidFill>
              </a:rPr>
              <a:t>Центр коммутации мобильной связи (MSC — mobile switching center) 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600"/>
              <a:buAutoNum type="arabicPeriod"/>
            </a:pPr>
            <a:r>
              <a:rPr lang="ru" sz="1600">
                <a:solidFill>
                  <a:srgbClr val="2C2D30"/>
                </a:solidFill>
              </a:rPr>
              <a:t>Шлюз MSC (GMSC - gateway MSC) </a:t>
            </a:r>
            <a:endParaRPr sz="1600">
              <a:solidFill>
                <a:srgbClr val="2C2D30"/>
              </a:solidFill>
            </a:endParaRPr>
          </a:p>
        </p:txBody>
      </p:sp>
      <p:sp>
        <p:nvSpPr>
          <p:cNvPr id="337" name="Google Shape;337;p32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2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2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2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2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2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343" name="Google Shape;343;p32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2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2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2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2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2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2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2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32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2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2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2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2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2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2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2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2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2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2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2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363" name="Google Shape;363;p32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2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3"/>
          <p:cNvSpPr txBox="1"/>
          <p:nvPr>
            <p:ph type="ctrTitle"/>
          </p:nvPr>
        </p:nvSpPr>
        <p:spPr>
          <a:xfrm>
            <a:off x="1142400" y="571500"/>
            <a:ext cx="6854400" cy="8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4C5D6E"/>
                </a:solidFill>
              </a:rPr>
              <a:t>Терминология GSM-сетей</a:t>
            </a:r>
            <a:endParaRPr sz="3200">
              <a:solidFill>
                <a:srgbClr val="4C5D6E"/>
              </a:solidFill>
            </a:endParaRPr>
          </a:p>
        </p:txBody>
      </p:sp>
      <p:sp>
        <p:nvSpPr>
          <p:cNvPr id="370" name="Google Shape;370;p33"/>
          <p:cNvSpPr txBox="1"/>
          <p:nvPr>
            <p:ph type="ctrTitle"/>
          </p:nvPr>
        </p:nvSpPr>
        <p:spPr>
          <a:xfrm>
            <a:off x="1142375" y="1714450"/>
            <a:ext cx="685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600"/>
              <a:buAutoNum type="arabicPeriod" startAt="8"/>
            </a:pPr>
            <a:r>
              <a:rPr lang="ru" sz="1600">
                <a:solidFill>
                  <a:srgbClr val="2C2D30"/>
                </a:solidFill>
              </a:rPr>
              <a:t>Домашний регистр (HLR — home location register) и гостевой регистр (VLR — visitor location register).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600"/>
              <a:buAutoNum type="arabicPeriod" startAt="8"/>
            </a:pPr>
            <a:r>
              <a:rPr lang="ru" sz="1600">
                <a:solidFill>
                  <a:srgbClr val="2C2D30"/>
                </a:solidFill>
              </a:rPr>
              <a:t>Подсистема сетей и коммутации (NSS — network subsystem = MSC + HLR + VLR).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600"/>
              <a:buAutoNum type="arabicPeriod" startAt="8"/>
            </a:pPr>
            <a:r>
              <a:rPr lang="ru" sz="1600">
                <a:solidFill>
                  <a:srgbClr val="2C2D30"/>
                </a:solidFill>
              </a:rPr>
              <a:t>Центр эксплуатации и обслуживания (OMC — operation and maintenance center).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600"/>
              <a:buAutoNum type="arabicPeriod" startAt="8"/>
            </a:pPr>
            <a:r>
              <a:rPr lang="ru" sz="1600">
                <a:solidFill>
                  <a:srgbClr val="2C2D30"/>
                </a:solidFill>
              </a:rPr>
              <a:t>Центр аутентификации (AUC — authentication centre). 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600"/>
              <a:buAutoNum type="arabicPeriod" startAt="8"/>
            </a:pPr>
            <a:r>
              <a:rPr lang="ru" sz="1600">
                <a:solidFill>
                  <a:srgbClr val="2C2D30"/>
                </a:solidFill>
              </a:rPr>
              <a:t>Регистр идентификации оборудования (EIR — equipment identity register).</a:t>
            </a:r>
            <a:endParaRPr sz="1600">
              <a:solidFill>
                <a:srgbClr val="2C2D3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SzPts val="1600"/>
              <a:buAutoNum type="arabicPeriod" startAt="8"/>
            </a:pPr>
            <a:r>
              <a:rPr lang="ru" sz="1600">
                <a:solidFill>
                  <a:srgbClr val="2C2D30"/>
                </a:solidFill>
              </a:rPr>
              <a:t>EIR, AUC и OMC составляют операционную подсистему (OSS — operating subsystem). </a:t>
            </a:r>
            <a:endParaRPr sz="1600">
              <a:solidFill>
                <a:srgbClr val="2C2D30"/>
              </a:solidFill>
            </a:endParaRPr>
          </a:p>
        </p:txBody>
      </p:sp>
      <p:sp>
        <p:nvSpPr>
          <p:cNvPr id="371" name="Google Shape;371;p33"/>
          <p:cNvSpPr/>
          <p:nvPr/>
        </p:nvSpPr>
        <p:spPr>
          <a:xfrm>
            <a:off x="-799801" y="1714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3"/>
          <p:cNvSpPr/>
          <p:nvPr/>
        </p:nvSpPr>
        <p:spPr>
          <a:xfrm>
            <a:off x="-799801" y="22860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3"/>
          <p:cNvSpPr/>
          <p:nvPr/>
        </p:nvSpPr>
        <p:spPr>
          <a:xfrm>
            <a:off x="-799801" y="2857510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33"/>
          <p:cNvSpPr/>
          <p:nvPr/>
        </p:nvSpPr>
        <p:spPr>
          <a:xfrm>
            <a:off x="-799801" y="34290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33"/>
          <p:cNvSpPr/>
          <p:nvPr/>
        </p:nvSpPr>
        <p:spPr>
          <a:xfrm>
            <a:off x="-799801" y="4000509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33"/>
          <p:cNvSpPr/>
          <p:nvPr/>
        </p:nvSpPr>
        <p:spPr>
          <a:xfrm>
            <a:off x="-799801" y="4572009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377" name="Google Shape;377;p33"/>
          <p:cNvSpPr/>
          <p:nvPr/>
        </p:nvSpPr>
        <p:spPr>
          <a:xfrm>
            <a:off x="-799801" y="11430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33"/>
          <p:cNvSpPr/>
          <p:nvPr/>
        </p:nvSpPr>
        <p:spPr>
          <a:xfrm>
            <a:off x="-799801" y="571511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3"/>
          <p:cNvSpPr/>
          <p:nvPr/>
        </p:nvSpPr>
        <p:spPr>
          <a:xfrm>
            <a:off x="-799801" y="-12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33"/>
          <p:cNvSpPr/>
          <p:nvPr/>
        </p:nvSpPr>
        <p:spPr>
          <a:xfrm>
            <a:off x="23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33"/>
          <p:cNvSpPr/>
          <p:nvPr/>
        </p:nvSpPr>
        <p:spPr>
          <a:xfrm>
            <a:off x="573599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3"/>
          <p:cNvSpPr/>
          <p:nvPr/>
        </p:nvSpPr>
        <p:spPr>
          <a:xfrm>
            <a:off x="1144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33"/>
          <p:cNvSpPr/>
          <p:nvPr/>
        </p:nvSpPr>
        <p:spPr>
          <a:xfrm>
            <a:off x="1715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33"/>
          <p:cNvSpPr/>
          <p:nvPr/>
        </p:nvSpPr>
        <p:spPr>
          <a:xfrm>
            <a:off x="2287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3"/>
          <p:cNvSpPr/>
          <p:nvPr/>
        </p:nvSpPr>
        <p:spPr>
          <a:xfrm>
            <a:off x="2858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33"/>
          <p:cNvSpPr/>
          <p:nvPr/>
        </p:nvSpPr>
        <p:spPr>
          <a:xfrm>
            <a:off x="3429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33"/>
          <p:cNvSpPr/>
          <p:nvPr/>
        </p:nvSpPr>
        <p:spPr>
          <a:xfrm>
            <a:off x="40007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3"/>
          <p:cNvSpPr/>
          <p:nvPr/>
        </p:nvSpPr>
        <p:spPr>
          <a:xfrm>
            <a:off x="45719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3"/>
          <p:cNvSpPr/>
          <p:nvPr/>
        </p:nvSpPr>
        <p:spPr>
          <a:xfrm>
            <a:off x="51431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3"/>
          <p:cNvSpPr/>
          <p:nvPr/>
        </p:nvSpPr>
        <p:spPr>
          <a:xfrm>
            <a:off x="57143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3"/>
          <p:cNvSpPr/>
          <p:nvPr/>
        </p:nvSpPr>
        <p:spPr>
          <a:xfrm>
            <a:off x="6285599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3"/>
          <p:cNvSpPr/>
          <p:nvPr/>
        </p:nvSpPr>
        <p:spPr>
          <a:xfrm>
            <a:off x="68567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3"/>
          <p:cNvSpPr/>
          <p:nvPr/>
        </p:nvSpPr>
        <p:spPr>
          <a:xfrm>
            <a:off x="7427998" y="-800175"/>
            <a:ext cx="571200" cy="57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3"/>
          <p:cNvSpPr/>
          <p:nvPr/>
        </p:nvSpPr>
        <p:spPr>
          <a:xfrm>
            <a:off x="79991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33"/>
          <p:cNvSpPr/>
          <p:nvPr/>
        </p:nvSpPr>
        <p:spPr>
          <a:xfrm>
            <a:off x="8570398" y="-800175"/>
            <a:ext cx="571200" cy="571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BDC2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33"/>
          <p:cNvSpPr/>
          <p:nvPr/>
        </p:nvSpPr>
        <p:spPr>
          <a:xfrm>
            <a:off x="571173" y="4572011"/>
            <a:ext cx="571200" cy="5715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ading-logo.png" id="397" name="Google Shape;397;p33"/>
          <p:cNvPicPr preferRelativeResize="0"/>
          <p:nvPr/>
        </p:nvPicPr>
        <p:blipFill rotWithShape="1">
          <a:blip r:embed="rId3">
            <a:alphaModFix/>
          </a:blip>
          <a:srcRect b="-14482" l="-19008" r="-19036" t="-14482"/>
          <a:stretch/>
        </p:blipFill>
        <p:spPr>
          <a:xfrm>
            <a:off x="571175" y="4572000"/>
            <a:ext cx="5712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33"/>
          <p:cNvSpPr/>
          <p:nvPr/>
        </p:nvSpPr>
        <p:spPr>
          <a:xfrm>
            <a:off x="571175" y="0"/>
            <a:ext cx="571200" cy="1902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