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f3214be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f3214be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2936991b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2936991b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25e2ebaeb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25e2ebaeb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936991b7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2936991b7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2936991b7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2936991b7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2936991b73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2936991b7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2936991b73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2936991b73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2936991b73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2936991b73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g2936991b73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8" name="Google Shape;588;g2936991b73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g25e2ebaeb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1" name="Google Shape;621;g25e2ebaeb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282edc104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4" name="Google Shape;654;g282edc104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f3214be3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f3214be3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g282edc104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7" name="Google Shape;687;g282edc104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8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282edc104a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282edc104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282edc104a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3" name="Google Shape;753;g282edc104a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282edc104a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6" name="Google Shape;786;g282edc104a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8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g25e2ebaeb1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0" name="Google Shape;820;g25e2ebaeb1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3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g282edc104a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5" name="Google Shape;855;g282edc104a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8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Google Shape;889;g282edc104a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0" name="Google Shape;890;g282edc104a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g282edc104a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5" name="Google Shape;925;g282edc104a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7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282edc104a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282edc104a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1" name="Shape 9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Google Shape;992;g28329232a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3" name="Google Shape;993;g28329232a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ce874ae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5ce874ae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g28329232ac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7" name="Google Shape;1027;g28329232ac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9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g25ce874aef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1" name="Google Shape;1061;g25ce874aef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3e2bc58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3e2bc58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83e2bc5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83e2bc5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82edc104a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82edc104a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82edc104a_0_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82edc104a_0_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82edc104a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82edc104a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82edc104a_0_3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282edc104a_0_3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p14:dur="400">
        <p:fade thruBlk="1"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29300" y="1714500"/>
            <a:ext cx="51387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C5D6E"/>
                </a:solidFill>
              </a:rPr>
              <a:t>Введение в DevOps</a:t>
            </a:r>
            <a:endParaRPr sz="4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429325" y="3428950"/>
            <a:ext cx="45675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rgbClr val="ABB1B9"/>
                </a:solidFill>
              </a:rPr>
              <a:t>Обзор инструментов для автоматизации процесса запуска операционной системы. Введение в AWS. Обзор утилит от компании Hashicorp (Packer, Vagrant)</a:t>
            </a:r>
            <a:endParaRPr sz="1600">
              <a:solidFill>
                <a:srgbClr val="BDC2CA"/>
              </a:solidFill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429300" y="57145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BDC2CA"/>
                </a:solidFill>
              </a:rPr>
              <a:t>FreeBSD и автоматизация</a:t>
            </a:r>
            <a:endParaRPr sz="1600">
              <a:solidFill>
                <a:srgbClr val="BDC2CA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3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573599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44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715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2287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858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429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007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45719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431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57143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285599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8567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427998" y="-80020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9991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8570398" y="-800200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>
            <p:ph type="ctrTitle"/>
          </p:nvPr>
        </p:nvSpPr>
        <p:spPr>
          <a:xfrm>
            <a:off x="3427200" y="1143000"/>
            <a:ext cx="45675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C5D6E"/>
                </a:solidFill>
              </a:rPr>
              <a:t>Урок 8</a:t>
            </a:r>
            <a:endParaRPr b="1" sz="2000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172" y="1585725"/>
            <a:ext cx="2181400" cy="21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85" name="Google Shape;385;p2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2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7" name="Google Shape;38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5413" y="1957388"/>
            <a:ext cx="6353175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3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Пресобранные образы.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Packer? Преимущества использования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Support Platform и Packer Workflow.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Local build &amp; cloud build.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93" name="Google Shape;393;p2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99" name="Google Shape;399;p2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2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3" name="Google Shape;403;p2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2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2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p2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9" name="Google Shape;409;p2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2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2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2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19" name="Google Shape;419;p2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2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2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пресобранные образы?</a:t>
            </a:r>
            <a:endParaRPr sz="3200">
              <a:solidFill>
                <a:srgbClr val="4C5D6E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Какие есть проблемы с пресобранными образами?  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426" name="Google Shape;426;p2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2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2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2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2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2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32" name="Google Shape;432;p2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2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2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2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2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2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2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2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2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2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2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2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2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2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2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2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2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52" name="Google Shape;452;p2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2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Зачем использовать Packer?</a:t>
            </a:r>
            <a:endParaRPr sz="32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Packer – утилита для создания образов машин и контейнеров для множественных платформ из единого конфигурационного источника.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</p:txBody>
      </p:sp>
      <p:sp>
        <p:nvSpPr>
          <p:cNvPr id="459" name="Google Shape;459;p2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2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2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2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2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65" name="Google Shape;465;p2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2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2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2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2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2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2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2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2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2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2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2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2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2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2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2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2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2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2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485" name="Google Shape;485;p2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2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6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Зачем использовать Packer?</a:t>
            </a:r>
            <a:endParaRPr sz="32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Образ машины – единый статичный модуль, который содержит преконфигурированную ОС и установленное ПО, которое используется для быстрого создания и запуска машин.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</p:txBody>
      </p:sp>
      <p:sp>
        <p:nvSpPr>
          <p:cNvPr id="492" name="Google Shape;492;p2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2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2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2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6" name="Google Shape;496;p2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2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498" name="Google Shape;498;p2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9" name="Google Shape;499;p2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2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2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2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2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2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2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p2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2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4" name="Google Shape;514;p2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5" name="Google Shape;515;p2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6" name="Google Shape;516;p2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7" name="Google Shape;517;p2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18" name="Google Shape;518;p2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9" name="Google Shape;519;p2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27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Зачем использовать Packer?</a:t>
            </a:r>
            <a:endParaRPr sz="32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Packer только создает образы. Он не пытается управлять ими. После создания билда все зависит от вас: запустить или уничтожить его.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</p:txBody>
      </p:sp>
      <p:sp>
        <p:nvSpPr>
          <p:cNvPr id="525" name="Google Shape;525;p2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2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2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2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2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2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31" name="Google Shape;531;p2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2" name="Google Shape;532;p2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3" name="Google Shape;533;p2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p2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5" name="Google Shape;535;p2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2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2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8" name="Google Shape;538;p2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9" name="Google Shape;539;p2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2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2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2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2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4" name="Google Shape;544;p2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5" name="Google Shape;545;p2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6" name="Google Shape;546;p2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7" name="Google Shape;547;p2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2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2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2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51" name="Google Shape;551;p2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Google Shape;552;p2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28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Преимущества использования Packer</a:t>
            </a:r>
            <a:endParaRPr sz="32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Super Fast Infrastructure Deployment:</a:t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Образы позволяют запустить полностью сконфигурированную машину за секунды. Преимущество не только для production,  но и для developement.  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</p:txBody>
      </p:sp>
      <p:sp>
        <p:nvSpPr>
          <p:cNvPr id="558" name="Google Shape;558;p2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2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2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1" name="Google Shape;561;p2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2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2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64" name="Google Shape;564;p2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4" name="Google Shape;574;p2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5" name="Google Shape;575;p2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6" name="Google Shape;576;p2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2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3" name="Google Shape;583;p2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584" name="Google Shape;584;p2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5" name="Google Shape;585;p2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29"/>
          <p:cNvSpPr txBox="1"/>
          <p:nvPr>
            <p:ph type="ctrTitle"/>
          </p:nvPr>
        </p:nvSpPr>
        <p:spPr>
          <a:xfrm>
            <a:off x="1143600" y="650225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Преимущества использования Packer</a:t>
            </a:r>
            <a:endParaRPr sz="32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Multi-provider portability</a:t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Packer создает образы, идентичные для множества платформ. Вы можете запускать production в AWS, staging/QA, в частном облаке, например OpenStack, и development в десктопных решениях виртуализации, таких как VMWare и Oracle VirtuialBox. 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</p:txBody>
      </p:sp>
      <p:sp>
        <p:nvSpPr>
          <p:cNvPr id="591" name="Google Shape;591;p2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4" name="Google Shape;594;p2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5" name="Google Shape;595;p2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6" name="Google Shape;596;p2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597" name="Google Shape;597;p2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2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9" name="Google Shape;599;p2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0" name="Google Shape;600;p2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1" name="Google Shape;601;p2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2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2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2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5" name="Google Shape;605;p2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2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7" name="Google Shape;607;p2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8" name="Google Shape;608;p2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9" name="Google Shape;609;p2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0" name="Google Shape;610;p2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4" name="Google Shape;614;p2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5" name="Google Shape;615;p2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6" name="Google Shape;616;p2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17" name="Google Shape;617;p2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2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22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30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Преимущества использования Packer</a:t>
            </a:r>
            <a:endParaRPr sz="32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Улучшенная стабильность</a:t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 </a:t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Во время сборки вы точно будете знать, что ПО последнее, стабильное и проверенное. Если что-то пошло не так в момент сборки, вы об этом будете сразу оповещены.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24" name="Google Shape;624;p3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5" name="Google Shape;625;p3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6" name="Google Shape;626;p3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7" name="Google Shape;627;p3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8" name="Google Shape;628;p3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9" name="Google Shape;629;p3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30" name="Google Shape;630;p3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1" name="Google Shape;631;p3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3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3" name="Google Shape;633;p3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4" name="Google Shape;634;p3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5" name="Google Shape;635;p3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6" name="Google Shape;636;p3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7" name="Google Shape;637;p3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8" name="Google Shape;638;p3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9" name="Google Shape;639;p3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0" name="Google Shape;640;p3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1" name="Google Shape;641;p3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3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3" name="Google Shape;643;p3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4" name="Google Shape;644;p3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5" name="Google Shape;645;p3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6" name="Google Shape;646;p3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7" name="Google Shape;647;p3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8" name="Google Shape;648;p3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3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50" name="Google Shape;650;p3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1" name="Google Shape;651;p3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31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Преимущества использования Packer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400"/>
              <a:buChar char="○"/>
            </a:pPr>
            <a:r>
              <a:rPr lang="ru" sz="2400">
                <a:solidFill>
                  <a:srgbClr val="4C5D6E"/>
                </a:solidFill>
              </a:rPr>
              <a:t>Хорошая тестируемость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 </a:t>
            </a:r>
            <a:endParaRPr sz="2400">
              <a:solidFill>
                <a:srgbClr val="4C5D6E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После того, как вы собрали машину, вы можете ее запустить и сразу выполнить тесты: ручное тестирование, Smoke Testing, функциональное тестирование...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57" name="Google Shape;657;p3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3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9" name="Google Shape;659;p3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3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2" name="Google Shape;662;p3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63" name="Google Shape;663;p3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3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5" name="Google Shape;665;p3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6" name="Google Shape;666;p3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7" name="Google Shape;667;p3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8" name="Google Shape;668;p3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9" name="Google Shape;669;p3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0" name="Google Shape;670;p3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1" name="Google Shape;671;p3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2" name="Google Shape;672;p3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3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3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5" name="Google Shape;675;p3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6" name="Google Shape;676;p3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7" name="Google Shape;677;p3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8" name="Google Shape;678;p3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9" name="Google Shape;679;p3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0" name="Google Shape;680;p3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1" name="Google Shape;681;p3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2" name="Google Shape;682;p3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683" name="Google Shape;683;p3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4" name="Google Shape;684;p3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План урока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" name="Google Shape;89;p14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Что такое DevOps.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Утилиты Hashicorp.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ru" sz="1600">
                <a:solidFill>
                  <a:srgbClr val="2C2D30"/>
                </a:solidFill>
              </a:rPr>
              <a:t>Введение в AWS.</a:t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 концу урока мы получим представление о DevOps и научимся использовать утилиты для автоматизации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16" name="Google Shape;116;p1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88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32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Font typeface="Arial"/>
              <a:buChar char="●"/>
            </a:pPr>
            <a:r>
              <a:rPr lang="ru" sz="3200">
                <a:solidFill>
                  <a:srgbClr val="4C5D6E"/>
                </a:solidFill>
              </a:rPr>
              <a:t>Use Cases:</a:t>
            </a:r>
            <a:endParaRPr sz="3200">
              <a:solidFill>
                <a:srgbClr val="4C5D6E"/>
              </a:solidFill>
            </a:endParaRPr>
          </a:p>
          <a:p>
            <a:pPr indent="-4318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3200"/>
              <a:buFont typeface="Arial"/>
              <a:buChar char="○"/>
            </a:pPr>
            <a:r>
              <a:rPr lang="ru" sz="3200">
                <a:solidFill>
                  <a:srgbClr val="4C5D6E"/>
                </a:solidFill>
              </a:rPr>
              <a:t>Continuous Delivery</a:t>
            </a:r>
            <a:endParaRPr sz="3200">
              <a:solidFill>
                <a:srgbClr val="4C5D6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Генерация новых машин по триггеру.</a:t>
            </a:r>
            <a:r>
              <a:rPr lang="ru" sz="3200">
                <a:solidFill>
                  <a:srgbClr val="4C5D6E"/>
                </a:solidFill>
              </a:rPr>
              <a:t> 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690" name="Google Shape;690;p3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1" name="Google Shape;691;p3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2" name="Google Shape;692;p3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3" name="Google Shape;693;p3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3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5" name="Google Shape;695;p3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696" name="Google Shape;696;p3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7" name="Google Shape;697;p3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8" name="Google Shape;698;p3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9" name="Google Shape;699;p3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0" name="Google Shape;700;p3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1" name="Google Shape;701;p3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2" name="Google Shape;702;p3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3" name="Google Shape;703;p3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3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5" name="Google Shape;705;p3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6" name="Google Shape;706;p3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7" name="Google Shape;707;p3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8" name="Google Shape;708;p3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9" name="Google Shape;709;p3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0" name="Google Shape;710;p3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1" name="Google Shape;711;p3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2" name="Google Shape;712;p3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3" name="Google Shape;713;p3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3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5" name="Google Shape;715;p3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16" name="Google Shape;716;p3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7" name="Google Shape;717;p3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2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33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Font typeface="Arial"/>
              <a:buChar char="●"/>
            </a:pPr>
            <a:r>
              <a:rPr lang="ru" sz="3200">
                <a:solidFill>
                  <a:srgbClr val="4C5D6E"/>
                </a:solidFill>
              </a:rPr>
              <a:t>Use Cases:</a:t>
            </a:r>
            <a:endParaRPr sz="3200">
              <a:solidFill>
                <a:srgbClr val="4C5D6E"/>
              </a:solidFill>
            </a:endParaRPr>
          </a:p>
          <a:p>
            <a:pPr indent="-4318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3200"/>
              <a:buFont typeface="Arial"/>
              <a:buChar char="○"/>
            </a:pPr>
            <a:r>
              <a:rPr lang="ru" sz="3200">
                <a:solidFill>
                  <a:srgbClr val="4C5D6E"/>
                </a:solidFill>
              </a:rPr>
              <a:t>Dev/Prod</a:t>
            </a:r>
            <a:endParaRPr sz="3200">
              <a:solidFill>
                <a:srgbClr val="4C5D6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Можно использовать одинаковые Dev и Prod: вы можете генерировать в различных средах и собирать образы, и быть уверены, что они будут одинаковы.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23" name="Google Shape;723;p3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4" name="Google Shape;724;p3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5" name="Google Shape;725;p3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3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8" name="Google Shape;728;p3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29" name="Google Shape;729;p3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0" name="Google Shape;730;p3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1" name="Google Shape;731;p3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2" name="Google Shape;732;p3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3" name="Google Shape;733;p3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4" name="Google Shape;734;p3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5" name="Google Shape;735;p3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3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7" name="Google Shape;737;p3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3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3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3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3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2" name="Google Shape;742;p3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3" name="Google Shape;743;p3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4" name="Google Shape;744;p3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5" name="Google Shape;745;p3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3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7" name="Google Shape;747;p3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8" name="Google Shape;748;p3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49" name="Google Shape;749;p3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0" name="Google Shape;750;p3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34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Font typeface="Arial"/>
              <a:buChar char="●"/>
            </a:pPr>
            <a:r>
              <a:rPr lang="ru" sz="3200">
                <a:solidFill>
                  <a:srgbClr val="4C5D6E"/>
                </a:solidFill>
              </a:rPr>
              <a:t>Use Cases:</a:t>
            </a:r>
            <a:endParaRPr sz="3200">
              <a:solidFill>
                <a:srgbClr val="4C5D6E"/>
              </a:solidFill>
            </a:endParaRPr>
          </a:p>
          <a:p>
            <a:pPr indent="-4318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3200"/>
              <a:buFont typeface="Arial"/>
              <a:buChar char="○"/>
            </a:pPr>
            <a:r>
              <a:rPr lang="ru" sz="3200">
                <a:solidFill>
                  <a:srgbClr val="4C5D6E"/>
                </a:solidFill>
              </a:rPr>
              <a:t>Создание Applience/Demo</a:t>
            </a:r>
            <a:endParaRPr sz="3200">
              <a:solidFill>
                <a:srgbClr val="4C5D6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Возможность очень быстро создавать демо разрабатываемого софта.</a:t>
            </a:r>
            <a:endParaRPr sz="24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4C5D6E"/>
                </a:solidFill>
              </a:rPr>
              <a:t> 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56" name="Google Shape;756;p34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7" name="Google Shape;757;p34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8" name="Google Shape;758;p34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9" name="Google Shape;759;p34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0" name="Google Shape;760;p34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1" name="Google Shape;761;p34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62" name="Google Shape;762;p34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3" name="Google Shape;763;p34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4" name="Google Shape;764;p34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34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34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7" name="Google Shape;767;p34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8" name="Google Shape;768;p34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9" name="Google Shape;769;p34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0" name="Google Shape;770;p34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1" name="Google Shape;771;p34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2" name="Google Shape;772;p34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3" name="Google Shape;773;p34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4" name="Google Shape;774;p34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5" name="Google Shape;775;p34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34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7" name="Google Shape;777;p34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8" name="Google Shape;778;p34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9" name="Google Shape;779;p34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0" name="Google Shape;780;p34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1" name="Google Shape;781;p34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782" name="Google Shape;782;p34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3" name="Google Shape;783;p34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35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Терминология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789" name="Google Shape;789;p3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0" name="Google Shape;790;p3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3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2" name="Google Shape;792;p3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3" name="Google Shape;793;p3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3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795" name="Google Shape;795;p3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6" name="Google Shape;796;p3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3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3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9" name="Google Shape;799;p3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0" name="Google Shape;800;p3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1" name="Google Shape;801;p3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2" name="Google Shape;802;p3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3" name="Google Shape;803;p3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4" name="Google Shape;804;p3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5" name="Google Shape;805;p3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6" name="Google Shape;806;p3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7" name="Google Shape;807;p3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8" name="Google Shape;808;p3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9" name="Google Shape;809;p3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0" name="Google Shape;810;p3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1" name="Google Shape;811;p3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2" name="Google Shape;812;p3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3" name="Google Shape;813;p3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4" name="Google Shape;814;p3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15" name="Google Shape;815;p3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6" name="Google Shape;816;p3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7" name="Google Shape;817;p35"/>
          <p:cNvSpPr txBox="1"/>
          <p:nvPr/>
        </p:nvSpPr>
        <p:spPr>
          <a:xfrm>
            <a:off x="1018875" y="993725"/>
            <a:ext cx="7789200" cy="33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b="1" lang="ru" sz="2400">
                <a:solidFill>
                  <a:srgbClr val="2C2D30"/>
                </a:solidFill>
              </a:rPr>
              <a:t>Шаблоны (Templates): </a:t>
            </a:r>
            <a:r>
              <a:rPr lang="ru" sz="2400">
                <a:solidFill>
                  <a:srgbClr val="2C2D30"/>
                </a:solidFill>
              </a:rPr>
              <a:t>JSON-файлы, содержащие шаблоны для сборки.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b="1" lang="ru" sz="2400">
                <a:solidFill>
                  <a:srgbClr val="2C2D30"/>
                </a:solidFill>
              </a:rPr>
              <a:t>Билдеры (Builders):</a:t>
            </a:r>
            <a:r>
              <a:rPr lang="ru" sz="2400">
                <a:solidFill>
                  <a:srgbClr val="2C2D30"/>
                </a:solidFill>
              </a:rPr>
              <a:t> платформы, под которые собираются конфигурации.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b="1" lang="ru" sz="2400">
                <a:solidFill>
                  <a:srgbClr val="2C2D30"/>
                </a:solidFill>
              </a:rPr>
              <a:t>Провижинеры (Provisioners): </a:t>
            </a:r>
            <a:r>
              <a:rPr lang="ru" sz="2400">
                <a:solidFill>
                  <a:srgbClr val="2C2D30"/>
                </a:solidFill>
              </a:rPr>
              <a:t>утилиты, автоматизирующие установку ПО.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b="1" lang="ru" sz="2400">
                <a:solidFill>
                  <a:srgbClr val="2C2D30"/>
                </a:solidFill>
              </a:rPr>
              <a:t>Пост-процессоры (Post-processors):</a:t>
            </a:r>
            <a:r>
              <a:rPr lang="ru" sz="2400">
                <a:solidFill>
                  <a:srgbClr val="2C2D30"/>
                </a:solidFill>
              </a:rPr>
              <a:t> действия, которые должны быть произведены после того, как образ будет собран.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2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36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Поддерживаемые платформы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23" name="Google Shape;823;p3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4" name="Google Shape;824;p3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5" name="Google Shape;825;p3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6" name="Google Shape;826;p3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7" name="Google Shape;827;p3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8" name="Google Shape;828;p3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29" name="Google Shape;829;p3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0" name="Google Shape;830;p3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1" name="Google Shape;831;p3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2" name="Google Shape;832;p3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3" name="Google Shape;833;p3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4" name="Google Shape;834;p3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5" name="Google Shape;835;p3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3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3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8" name="Google Shape;838;p3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3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3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1" name="Google Shape;841;p3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2" name="Google Shape;842;p3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3" name="Google Shape;843;p3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49" name="Google Shape;849;p3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0" name="Google Shape;850;p3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1" name="Google Shape;851;p36"/>
          <p:cNvSpPr txBox="1"/>
          <p:nvPr/>
        </p:nvSpPr>
        <p:spPr>
          <a:xfrm>
            <a:off x="1018875" y="1261125"/>
            <a:ext cx="3385200" cy="31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Amazon EC2 (AMI)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CloudStack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DigitalOcean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Docker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852" name="Google Shape;852;p36"/>
          <p:cNvSpPr txBox="1"/>
          <p:nvPr/>
        </p:nvSpPr>
        <p:spPr>
          <a:xfrm>
            <a:off x="4617700" y="1310425"/>
            <a:ext cx="3204300" cy="22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Parallels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QEMU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VirtualBox (OVF)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VMWare (VMX)</a:t>
            </a:r>
            <a:endParaRPr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56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p37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Поддерживаемые Provisioners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58" name="Google Shape;858;p3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9" name="Google Shape;859;p3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0" name="Google Shape;860;p3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1" name="Google Shape;861;p3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2" name="Google Shape;862;p3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3" name="Google Shape;863;p3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64" name="Google Shape;864;p3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5" name="Google Shape;865;p3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6" name="Google Shape;866;p3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7" name="Google Shape;867;p3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8" name="Google Shape;868;p3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9" name="Google Shape;869;p3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0" name="Google Shape;870;p3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1" name="Google Shape;871;p3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3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3" name="Google Shape;873;p3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4" name="Google Shape;874;p3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5" name="Google Shape;875;p3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6" name="Google Shape;876;p3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7" name="Google Shape;877;p3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3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3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3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1" name="Google Shape;881;p3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2" name="Google Shape;882;p3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3" name="Google Shape;883;p3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884" name="Google Shape;884;p3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5" name="Google Shape;885;p3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37"/>
          <p:cNvSpPr txBox="1"/>
          <p:nvPr/>
        </p:nvSpPr>
        <p:spPr>
          <a:xfrm>
            <a:off x="1018875" y="1261125"/>
            <a:ext cx="3385200" cy="31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Ansible Remote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Chef Client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ChefSolo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Converge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File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PowerShell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37"/>
          <p:cNvSpPr txBox="1"/>
          <p:nvPr/>
        </p:nvSpPr>
        <p:spPr>
          <a:xfrm>
            <a:off x="4617700" y="1310425"/>
            <a:ext cx="3204300" cy="22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Puppet Masterless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Puppet Server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Salt Masterless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Shell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Shell (Local)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Windows Shell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Windows Restart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38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Поддерживаемые Post-Processors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893" name="Google Shape;893;p3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4" name="Google Shape;894;p3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5" name="Google Shape;895;p3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6" name="Google Shape;896;p3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7" name="Google Shape;897;p3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8" name="Google Shape;898;p3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899" name="Google Shape;899;p3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0" name="Google Shape;900;p3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1" name="Google Shape;901;p3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2" name="Google Shape;902;p3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3" name="Google Shape;903;p3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4" name="Google Shape;904;p3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5" name="Google Shape;905;p3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6" name="Google Shape;906;p3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7" name="Google Shape;907;p3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8" name="Google Shape;908;p3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9" name="Google Shape;909;p3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0" name="Google Shape;910;p3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1" name="Google Shape;911;p3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2" name="Google Shape;912;p3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3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4" name="Google Shape;914;p3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5" name="Google Shape;915;p3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6" name="Google Shape;916;p3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7" name="Google Shape;917;p3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8" name="Google Shape;918;p3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19" name="Google Shape;919;p3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20" name="Google Shape;920;p3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1" name="Google Shape;921;p38"/>
          <p:cNvSpPr txBox="1"/>
          <p:nvPr/>
        </p:nvSpPr>
        <p:spPr>
          <a:xfrm>
            <a:off x="1018875" y="1261125"/>
            <a:ext cx="3385200" cy="31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Amazon Import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Artifice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Atlas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Compress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Checksum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Docker Import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Docker Push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Docker Save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922" name="Google Shape;922;p38"/>
          <p:cNvSpPr txBox="1"/>
          <p:nvPr/>
        </p:nvSpPr>
        <p:spPr>
          <a:xfrm>
            <a:off x="4617700" y="1310425"/>
            <a:ext cx="3952800" cy="22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Docker Tag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Google Compute Export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Manifest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Shell (Local)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Vagrant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Vagrant Cloud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vSphere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2C2D3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26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39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Workflow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28" name="Google Shape;928;p3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9" name="Google Shape;929;p3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0" name="Google Shape;930;p3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1" name="Google Shape;931;p3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2" name="Google Shape;932;p3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3" name="Google Shape;933;p3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34" name="Google Shape;934;p3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3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3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7" name="Google Shape;937;p3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8" name="Google Shape;938;p3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9" name="Google Shape;939;p3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0" name="Google Shape;940;p3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1" name="Google Shape;941;p3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2" name="Google Shape;942;p3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3" name="Google Shape;943;p3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4" name="Google Shape;944;p3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5" name="Google Shape;945;p3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6" name="Google Shape;946;p3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7" name="Google Shape;947;p3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8" name="Google Shape;948;p3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9" name="Google Shape;949;p3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0" name="Google Shape;950;p3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1" name="Google Shape;951;p3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2" name="Google Shape;952;p3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3" name="Google Shape;953;p3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54" name="Google Shape;954;p3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5" name="Google Shape;955;p3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6" name="Google Shape;956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2100" y="1219200"/>
            <a:ext cx="6324600" cy="30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40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Building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62" name="Google Shape;962;p4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3" name="Google Shape;963;p4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4" name="Google Shape;964;p4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5" name="Google Shape;965;p4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6" name="Google Shape;966;p4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7" name="Google Shape;967;p4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968" name="Google Shape;968;p4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9" name="Google Shape;969;p4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0" name="Google Shape;970;p4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1" name="Google Shape;971;p4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2" name="Google Shape;972;p4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3" name="Google Shape;973;p4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4" name="Google Shape;974;p4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4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6" name="Google Shape;976;p4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7" name="Google Shape;977;p4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8" name="Google Shape;978;p4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4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p4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4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4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4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4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4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4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4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988" name="Google Shape;988;p4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9" name="Google Shape;989;p4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0" name="Google Shape;990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8250" y="1843963"/>
            <a:ext cx="5619750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94" name="Shape 9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" name="Google Shape;995;p41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Домашнее задание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996" name="Google Shape;996;p4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7" name="Google Shape;997;p4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8" name="Google Shape;998;p4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9" name="Google Shape;999;p4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0" name="Google Shape;1000;p4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1" name="Google Shape;1001;p4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02" name="Google Shape;1002;p4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3" name="Google Shape;1003;p4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p4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5" name="Google Shape;1005;p4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6" name="Google Shape;1006;p4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7" name="Google Shape;1007;p4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8" name="Google Shape;1008;p4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9" name="Google Shape;1009;p4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0" name="Google Shape;1010;p4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1" name="Google Shape;1011;p4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2" name="Google Shape;1012;p4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3" name="Google Shape;1013;p4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4" name="Google Shape;1014;p4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5" name="Google Shape;1015;p4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6" name="Google Shape;1016;p4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p4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8" name="Google Shape;1018;p4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9" name="Google Shape;1019;p4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0" name="Google Shape;1020;p4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1" name="Google Shape;1021;p41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ПО для дальнейшего изучения: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CI/CD;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Jenkins;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AWS, GCE, Azure;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Terraform;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Puppet, Ansible и т. д. 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022" name="Google Shape;1022;p4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23" name="Google Shape;1023;p4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4" name="Google Shape;1024;p4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Что такое DevOps?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5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5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5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5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5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5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28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42"/>
          <p:cNvSpPr txBox="1"/>
          <p:nvPr>
            <p:ph type="ctrTitle"/>
          </p:nvPr>
        </p:nvSpPr>
        <p:spPr>
          <a:xfrm>
            <a:off x="1142400" y="571500"/>
            <a:ext cx="685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Ресурсы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30" name="Google Shape;1030;p42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42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2" name="Google Shape;1032;p42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3" name="Google Shape;1033;p42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4" name="Google Shape;1034;p42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5" name="Google Shape;1035;p42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36" name="Google Shape;1036;p42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7" name="Google Shape;1037;p42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42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42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" name="Google Shape;1040;p42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42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p42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p42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4" name="Google Shape;1044;p42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42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6" name="Google Shape;1046;p42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7" name="Google Shape;1047;p42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8" name="Google Shape;1048;p42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9" name="Google Shape;1049;p42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0" name="Google Shape;1050;p42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1" name="Google Shape;1051;p42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2" name="Google Shape;1052;p42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3" name="Google Shape;1053;p42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4" name="Google Shape;1054;p42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5" name="Google Shape;1055;p42"/>
          <p:cNvSpPr txBox="1"/>
          <p:nvPr>
            <p:ph type="ctrTitle"/>
          </p:nvPr>
        </p:nvSpPr>
        <p:spPr>
          <a:xfrm>
            <a:off x="1142375" y="1714450"/>
            <a:ext cx="6854400" cy="28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Книги: 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The DevOps Handbook.</a:t>
            </a:r>
            <a:endParaRPr sz="1600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Char char="●"/>
            </a:pPr>
            <a:r>
              <a:rPr lang="ru" sz="1600">
                <a:solidFill>
                  <a:srgbClr val="2C2D30"/>
                </a:solidFill>
              </a:rPr>
              <a:t>Лутц М. Изучаем Python.</a:t>
            </a:r>
            <a:endParaRPr sz="16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Ресурсы:</a:t>
            </a:r>
            <a:endParaRPr sz="1600">
              <a:solidFill>
                <a:srgbClr val="2C2D30"/>
              </a:solidFill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Char char="●"/>
            </a:pPr>
            <a:r>
              <a:rPr lang="ru" sz="1400">
                <a:solidFill>
                  <a:srgbClr val="2C2D30"/>
                </a:solidFill>
              </a:rPr>
              <a:t>https://gist.github.com/leonardofed/bbf6459ad154ad5215d354f3825435dc</a:t>
            </a:r>
            <a:r>
              <a:rPr lang="ru" sz="1400">
                <a:solidFill>
                  <a:srgbClr val="2C2D30"/>
                </a:solidFill>
              </a:rPr>
              <a:t> </a:t>
            </a:r>
            <a:endParaRPr sz="1400">
              <a:solidFill>
                <a:srgbClr val="2C2D30"/>
              </a:solidFill>
            </a:endParaRPr>
          </a:p>
          <a:p>
            <a:pPr indent="-3175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Char char="●"/>
            </a:pPr>
            <a:r>
              <a:rPr lang="ru" sz="1400">
                <a:solidFill>
                  <a:srgbClr val="2C2D30"/>
                </a:solidFill>
              </a:rPr>
              <a:t>https://github.com/vmbrasseur/devops-learning-resources</a:t>
            </a:r>
            <a:endParaRPr sz="1400">
              <a:solidFill>
                <a:srgbClr val="2C2D3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 sz="1600">
                <a:solidFill>
                  <a:srgbClr val="2C2D30"/>
                </a:solidFill>
              </a:rPr>
              <a:t>;</a:t>
            </a:r>
            <a:endParaRPr sz="1600">
              <a:solidFill>
                <a:srgbClr val="2C2D30"/>
              </a:solidFill>
            </a:endParaRPr>
          </a:p>
        </p:txBody>
      </p:sp>
      <p:sp>
        <p:nvSpPr>
          <p:cNvPr id="1056" name="Google Shape;1056;p42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57" name="Google Shape;1057;p42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8" name="Google Shape;1058;p42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62" name="Shape 10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Google Shape;1063;p43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Ваши вопросы?</a:t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064" name="Google Shape;1064;p43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5" name="Google Shape;1065;p43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6" name="Google Shape;1066;p43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7" name="Google Shape;1067;p43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8" name="Google Shape;1068;p43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9" name="Google Shape;1069;p43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070" name="Google Shape;1070;p43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1" name="Google Shape;1071;p43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2" name="Google Shape;1072;p43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3" name="Google Shape;1073;p43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4" name="Google Shape;1074;p43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5" name="Google Shape;1075;p43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6" name="Google Shape;1076;p43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7" name="Google Shape;1077;p43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8" name="Google Shape;1078;p43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9" name="Google Shape;1079;p43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0" name="Google Shape;1080;p43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1" name="Google Shape;1081;p43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2" name="Google Shape;1082;p43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3" name="Google Shape;1083;p43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4" name="Google Shape;1084;p43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5" name="Google Shape;1085;p43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43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7" name="Google Shape;1087;p43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8" name="Google Shape;1088;p43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9" name="Google Shape;1089;p43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090" name="Google Shape;1090;p43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1" name="Google Shape;1091;p43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6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6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6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181" name="Google Shape;181;p16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6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6"/>
          <p:cNvSpPr/>
          <p:nvPr/>
        </p:nvSpPr>
        <p:spPr>
          <a:xfrm>
            <a:off x="1692625" y="190200"/>
            <a:ext cx="2703000" cy="25785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Development (Software Engineering)</a:t>
            </a:r>
            <a:endParaRPr/>
          </a:p>
        </p:txBody>
      </p:sp>
      <p:sp>
        <p:nvSpPr>
          <p:cNvPr id="184" name="Google Shape;184;p16"/>
          <p:cNvSpPr/>
          <p:nvPr/>
        </p:nvSpPr>
        <p:spPr>
          <a:xfrm>
            <a:off x="3309300" y="252758"/>
            <a:ext cx="2703000" cy="2578500"/>
          </a:xfrm>
          <a:prstGeom prst="ellipse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QA (Quality Assurance)</a:t>
            </a:r>
            <a:endParaRPr/>
          </a:p>
        </p:txBody>
      </p:sp>
      <p:sp>
        <p:nvSpPr>
          <p:cNvPr id="185" name="Google Shape;185;p16"/>
          <p:cNvSpPr txBox="1"/>
          <p:nvPr/>
        </p:nvSpPr>
        <p:spPr>
          <a:xfrm>
            <a:off x="4802350" y="1915700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6"/>
          <p:cNvSpPr txBox="1"/>
          <p:nvPr/>
        </p:nvSpPr>
        <p:spPr>
          <a:xfrm>
            <a:off x="4697375" y="1548300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6"/>
          <p:cNvSpPr/>
          <p:nvPr/>
        </p:nvSpPr>
        <p:spPr>
          <a:xfrm>
            <a:off x="2527325" y="1640150"/>
            <a:ext cx="2703000" cy="2578500"/>
          </a:xfrm>
          <a:prstGeom prst="ellipse">
            <a:avLst/>
          </a:prstGeom>
          <a:noFill/>
          <a:ln cap="flat" cmpd="sng" w="3810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Operations</a:t>
            </a:r>
            <a:endParaRPr/>
          </a:p>
        </p:txBody>
      </p:sp>
      <p:sp>
        <p:nvSpPr>
          <p:cNvPr id="188" name="Google Shape;188;p16"/>
          <p:cNvSpPr txBox="1"/>
          <p:nvPr/>
        </p:nvSpPr>
        <p:spPr>
          <a:xfrm>
            <a:off x="3429600" y="1941950"/>
            <a:ext cx="9660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DevOps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"/>
          <p:cNvSpPr txBox="1"/>
          <p:nvPr>
            <p:ph type="ctrTitle"/>
          </p:nvPr>
        </p:nvSpPr>
        <p:spPr>
          <a:xfrm>
            <a:off x="1142400" y="571500"/>
            <a:ext cx="68568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3200"/>
              <a:buChar char="●"/>
            </a:pPr>
            <a:r>
              <a:rPr lang="ru" sz="3200">
                <a:solidFill>
                  <a:srgbClr val="4C5D6E"/>
                </a:solidFill>
              </a:rPr>
              <a:t>DevOps – это не человек, это методология.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7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7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7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7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7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7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7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7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7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7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20" name="Google Shape;220;p17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7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8"/>
          <p:cNvSpPr txBox="1"/>
          <p:nvPr>
            <p:ph type="ctrTitle"/>
          </p:nvPr>
        </p:nvSpPr>
        <p:spPr>
          <a:xfrm>
            <a:off x="1142400" y="571500"/>
            <a:ext cx="79992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C5D6E"/>
                </a:solidFill>
              </a:rPr>
              <a:t>Требуемые навыки build-инженера:</a:t>
            </a:r>
            <a:endParaRPr sz="3000">
              <a:solidFill>
                <a:srgbClr val="4C5D6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●"/>
            </a:pPr>
            <a:r>
              <a:rPr lang="ru" sz="2000">
                <a:solidFill>
                  <a:srgbClr val="4C5D6E"/>
                </a:solidFill>
              </a:rPr>
              <a:t>умеет: 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○"/>
            </a:pPr>
            <a:r>
              <a:rPr lang="ru" sz="2000">
                <a:solidFill>
                  <a:srgbClr val="4C5D6E"/>
                </a:solidFill>
              </a:rPr>
              <a:t>автоматизировать свою работу;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○"/>
            </a:pPr>
            <a:r>
              <a:rPr lang="ru" sz="2000">
                <a:solidFill>
                  <a:srgbClr val="4C5D6E"/>
                </a:solidFill>
              </a:rPr>
              <a:t>писать скрипты для автоматизации;</a:t>
            </a:r>
            <a:endParaRPr sz="2000">
              <a:solidFill>
                <a:srgbClr val="4C5D6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●"/>
            </a:pPr>
            <a:r>
              <a:rPr lang="ru" sz="2000">
                <a:solidFill>
                  <a:srgbClr val="4C5D6E"/>
                </a:solidFill>
              </a:rPr>
              <a:t>знает: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○"/>
            </a:pPr>
            <a:r>
              <a:rPr lang="ru" sz="2000">
                <a:solidFill>
                  <a:srgbClr val="4C5D6E"/>
                </a:solidFill>
              </a:rPr>
              <a:t>облачные вычисления и облачные платформы;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○"/>
            </a:pPr>
            <a:r>
              <a:rPr lang="ru" sz="2000">
                <a:solidFill>
                  <a:srgbClr val="4C5D6E"/>
                </a:solidFill>
              </a:rPr>
              <a:t>основы безопасности;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○"/>
            </a:pPr>
            <a:r>
              <a:rPr lang="ru" sz="2000">
                <a:solidFill>
                  <a:srgbClr val="4C5D6E"/>
                </a:solidFill>
              </a:rPr>
              <a:t>системы виртуализации;</a:t>
            </a:r>
            <a:endParaRPr sz="2000">
              <a:solidFill>
                <a:srgbClr val="4C5D6E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●"/>
            </a:pPr>
            <a:r>
              <a:rPr lang="ru" sz="2000">
                <a:solidFill>
                  <a:srgbClr val="4C5D6E"/>
                </a:solidFill>
              </a:rPr>
              <a:t>владеет: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Char char="○"/>
            </a:pPr>
            <a:r>
              <a:rPr lang="ru" sz="2000">
                <a:solidFill>
                  <a:srgbClr val="4C5D6E"/>
                </a:solidFill>
              </a:rPr>
              <a:t>DevOps-утилитами;</a:t>
            </a:r>
            <a:endParaRPr sz="2000">
              <a:solidFill>
                <a:srgbClr val="4C5D6E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2000"/>
              <a:buFont typeface="Arial"/>
              <a:buChar char="○"/>
            </a:pPr>
            <a:r>
              <a:rPr lang="ru" sz="2000">
                <a:solidFill>
                  <a:srgbClr val="4C5D6E"/>
                </a:solidFill>
              </a:rPr>
              <a:t>пониманием, что такое Continuous Delivery, Continuous Deployment и как построить эти процессы.</a:t>
            </a:r>
            <a:endParaRPr sz="20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27" name="Google Shape;227;p18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8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8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8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8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8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8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8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8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8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8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8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8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8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8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8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8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53" name="Google Shape;253;p18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8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9"/>
          <p:cNvSpPr txBox="1"/>
          <p:nvPr>
            <p:ph type="ctrTitle"/>
          </p:nvPr>
        </p:nvSpPr>
        <p:spPr>
          <a:xfrm>
            <a:off x="1142400" y="571500"/>
            <a:ext cx="79992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C5D6E"/>
                </a:solidFill>
              </a:rPr>
              <a:t>CI/CD</a:t>
            </a:r>
            <a:endParaRPr sz="3000">
              <a:solidFill>
                <a:srgbClr val="4C5D6E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C5D6E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Continuous Delivery</a:t>
            </a:r>
            <a:endParaRPr sz="2400">
              <a:solidFill>
                <a:srgbClr val="4C5D6E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Continuous Deployment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Continuous  Integration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260" name="Google Shape;260;p19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9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9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9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9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9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9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9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9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9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286" name="Google Shape;286;p19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19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0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0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20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20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0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0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0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0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0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0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0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0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0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0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0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0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18" name="Google Shape;318;p20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20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20" name="Google Shape;32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09750" y="962025"/>
            <a:ext cx="5524500" cy="20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/>
          <p:nvPr>
            <p:ph type="ctrTitle"/>
          </p:nvPr>
        </p:nvSpPr>
        <p:spPr>
          <a:xfrm>
            <a:off x="1142400" y="571500"/>
            <a:ext cx="68568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solidFill>
                  <a:srgbClr val="4C5D6E"/>
                </a:solidFill>
              </a:rPr>
              <a:t>Поддерживаемые платформы</a:t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4C5D6E"/>
              </a:solidFill>
            </a:endParaRPr>
          </a:p>
        </p:txBody>
      </p:sp>
      <p:sp>
        <p:nvSpPr>
          <p:cNvPr id="326" name="Google Shape;326;p21"/>
          <p:cNvSpPr/>
          <p:nvPr/>
        </p:nvSpPr>
        <p:spPr>
          <a:xfrm>
            <a:off x="-799801" y="1714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/>
          <p:nvPr/>
        </p:nvSpPr>
        <p:spPr>
          <a:xfrm>
            <a:off x="-799801" y="22860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1"/>
          <p:cNvSpPr/>
          <p:nvPr/>
        </p:nvSpPr>
        <p:spPr>
          <a:xfrm>
            <a:off x="-799801" y="2857510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1"/>
          <p:cNvSpPr/>
          <p:nvPr/>
        </p:nvSpPr>
        <p:spPr>
          <a:xfrm>
            <a:off x="-799801" y="34290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1"/>
          <p:cNvSpPr/>
          <p:nvPr/>
        </p:nvSpPr>
        <p:spPr>
          <a:xfrm>
            <a:off x="-799801" y="4000509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-799801" y="4572009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-799801" y="11430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1"/>
          <p:cNvSpPr/>
          <p:nvPr/>
        </p:nvSpPr>
        <p:spPr>
          <a:xfrm>
            <a:off x="-799801" y="571511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1"/>
          <p:cNvSpPr/>
          <p:nvPr/>
        </p:nvSpPr>
        <p:spPr>
          <a:xfrm>
            <a:off x="-799801" y="-12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1"/>
          <p:cNvSpPr/>
          <p:nvPr/>
        </p:nvSpPr>
        <p:spPr>
          <a:xfrm>
            <a:off x="23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1"/>
          <p:cNvSpPr/>
          <p:nvPr/>
        </p:nvSpPr>
        <p:spPr>
          <a:xfrm>
            <a:off x="573599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1"/>
          <p:cNvSpPr/>
          <p:nvPr/>
        </p:nvSpPr>
        <p:spPr>
          <a:xfrm>
            <a:off x="1144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1"/>
          <p:cNvSpPr/>
          <p:nvPr/>
        </p:nvSpPr>
        <p:spPr>
          <a:xfrm>
            <a:off x="1715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2287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1"/>
          <p:cNvSpPr/>
          <p:nvPr/>
        </p:nvSpPr>
        <p:spPr>
          <a:xfrm>
            <a:off x="2858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1"/>
          <p:cNvSpPr/>
          <p:nvPr/>
        </p:nvSpPr>
        <p:spPr>
          <a:xfrm>
            <a:off x="3429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1"/>
          <p:cNvSpPr/>
          <p:nvPr/>
        </p:nvSpPr>
        <p:spPr>
          <a:xfrm>
            <a:off x="40007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/>
          <p:nvPr/>
        </p:nvSpPr>
        <p:spPr>
          <a:xfrm>
            <a:off x="45719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1"/>
          <p:cNvSpPr/>
          <p:nvPr/>
        </p:nvSpPr>
        <p:spPr>
          <a:xfrm>
            <a:off x="51431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1"/>
          <p:cNvSpPr/>
          <p:nvPr/>
        </p:nvSpPr>
        <p:spPr>
          <a:xfrm>
            <a:off x="57143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6285599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68567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7427998" y="-800175"/>
            <a:ext cx="571200" cy="57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1"/>
          <p:cNvSpPr/>
          <p:nvPr/>
        </p:nvSpPr>
        <p:spPr>
          <a:xfrm>
            <a:off x="79991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8570398" y="-800175"/>
            <a:ext cx="571200" cy="571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1"/>
          <p:cNvSpPr/>
          <p:nvPr/>
        </p:nvSpPr>
        <p:spPr>
          <a:xfrm>
            <a:off x="571173" y="4572011"/>
            <a:ext cx="571200" cy="5715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loading-logo.png" id="352" name="Google Shape;352;p21"/>
          <p:cNvPicPr preferRelativeResize="0"/>
          <p:nvPr/>
        </p:nvPicPr>
        <p:blipFill rotWithShape="1">
          <a:blip r:embed="rId3">
            <a:alphaModFix/>
          </a:blip>
          <a:srcRect b="-14482" l="-19008" r="-19036" t="-14482"/>
          <a:stretch/>
        </p:blipFill>
        <p:spPr>
          <a:xfrm>
            <a:off x="571175" y="4572000"/>
            <a:ext cx="571200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1"/>
          <p:cNvSpPr/>
          <p:nvPr/>
        </p:nvSpPr>
        <p:spPr>
          <a:xfrm>
            <a:off x="571175" y="0"/>
            <a:ext cx="571200" cy="1902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1"/>
          <p:cNvSpPr txBox="1"/>
          <p:nvPr/>
        </p:nvSpPr>
        <p:spPr>
          <a:xfrm>
            <a:off x="1018875" y="1261125"/>
            <a:ext cx="7131900" cy="31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Виртуальные машины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Облачные вычисления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Базы данных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Хранение данных (storage) и CDN (доставка данных)</a:t>
            </a:r>
            <a:endParaRPr sz="2400">
              <a:solidFill>
                <a:srgbClr val="2C2D3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Char char="●"/>
            </a:pPr>
            <a:r>
              <a:rPr lang="ru" sz="2400">
                <a:solidFill>
                  <a:srgbClr val="2C2D30"/>
                </a:solidFill>
              </a:rPr>
              <a:t>И многое другое</a:t>
            </a:r>
            <a:endParaRPr sz="2400"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